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2"/>
  </p:notesMasterIdLst>
  <p:sldIdLst>
    <p:sldId id="256"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éronique Thiébaut" initials="VT"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9933"/>
    <a:srgbClr val="FFFD78"/>
    <a:srgbClr val="66FF33"/>
    <a:srgbClr val="00FF99"/>
    <a:srgbClr val="00CC99"/>
    <a:srgbClr val="006600"/>
    <a:srgbClr val="008000"/>
    <a:srgbClr val="00CC66"/>
    <a:srgbClr val="FFCC99"/>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04" autoAdjust="0"/>
    <p:restoredTop sz="94660"/>
  </p:normalViewPr>
  <p:slideViewPr>
    <p:cSldViewPr snapToGrid="0">
      <p:cViewPr varScale="1">
        <p:scale>
          <a:sx n="108" d="100"/>
          <a:sy n="108" d="100"/>
        </p:scale>
        <p:origin x="232" y="54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3" d="100"/>
          <a:sy n="53" d="100"/>
        </p:scale>
        <p:origin x="264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19B3D-981F-4594-8C3E-B1A30CF17157}" type="datetimeFigureOut">
              <a:rPr lang="fr-FR" smtClean="0"/>
              <a:t>28/03/2025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C1AC70-3341-4744-A8EF-609BD5FD8BDA}" type="slidenum">
              <a:rPr lang="fr-FR" smtClean="0"/>
              <a:t>‹N°›</a:t>
            </a:fld>
            <a:endParaRPr lang="fr-FR"/>
          </a:p>
        </p:txBody>
      </p:sp>
    </p:spTree>
    <p:extLst>
      <p:ext uri="{BB962C8B-B14F-4D97-AF65-F5344CB8AC3E}">
        <p14:creationId xmlns:p14="http://schemas.microsoft.com/office/powerpoint/2010/main" val="2078651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20466505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5110846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663839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09B4C3BA-1850-4879-82DA-9CC07922B836}" type="datetimeFigureOut">
              <a:rPr lang="fr-FR" smtClean="0"/>
              <a:t>28/03/2025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39092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09B4C3BA-1850-4879-82DA-9CC07922B836}" type="datetimeFigureOut">
              <a:rPr lang="fr-FR" smtClean="0"/>
              <a:t>28/03/2025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3375747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9B4C3BA-1850-4879-82DA-9CC07922B836}" type="datetimeFigureOut">
              <a:rPr lang="fr-FR" smtClean="0"/>
              <a:t>28/03/2025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27059628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4C3BA-1850-4879-82DA-9CC07922B836}" type="datetimeFigureOut">
              <a:rPr lang="fr-FR" smtClean="0"/>
              <a:t>28/03/2025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9786770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09B4C3BA-1850-4879-82DA-9CC07922B836}" type="datetimeFigureOut">
              <a:rPr lang="fr-FR" smtClean="0"/>
              <a:t>28/03/2025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12750563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E6A873-BD74-4B0E-82A4-B6F9F2D8FE56}" type="slidenum">
              <a:rPr lang="fr-FR" smtClean="0"/>
              <a:t>‹N°›</a:t>
            </a:fld>
            <a:endParaRPr lang="fr-FR"/>
          </a:p>
        </p:txBody>
      </p:sp>
      <p:sp>
        <p:nvSpPr>
          <p:cNvPr id="5" name="Date Placeholder 4"/>
          <p:cNvSpPr>
            <a:spLocks noGrp="1"/>
          </p:cNvSpPr>
          <p:nvPr>
            <p:ph type="dt" sz="half" idx="10"/>
          </p:nvPr>
        </p:nvSpPr>
        <p:spPr/>
        <p:txBody>
          <a:bodyPr/>
          <a:lstStyle/>
          <a:p>
            <a:fld id="{09B4C3BA-1850-4879-82DA-9CC07922B836}" type="datetimeFigureOut">
              <a:rPr lang="fr-FR" smtClean="0"/>
              <a:t>28/03/2025</a:t>
            </a:fld>
            <a:endParaRPr lang="fr-FR"/>
          </a:p>
        </p:txBody>
      </p:sp>
    </p:spTree>
    <p:extLst>
      <p:ext uri="{BB962C8B-B14F-4D97-AF65-F5344CB8AC3E}">
        <p14:creationId xmlns:p14="http://schemas.microsoft.com/office/powerpoint/2010/main" val="23624385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2893815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
Deuxième niveau
Troisième niveau
Quatrième niveau
Cinquième niveau</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14212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1147359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
Deuxième niveau
Troisième niveau
Quatrième niveau
Cinquième niveau</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98095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
Deuxième niveau
Troisième niveau
Quatrième niveau
Cinquième niveau</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1759760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2675469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09B4C3BA-1850-4879-82DA-9CC07922B836}" type="datetimeFigureOut">
              <a:rPr lang="fr-FR" smtClean="0"/>
              <a:t>28/03/2025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E6A873-BD74-4B0E-82A4-B6F9F2D8FE56}" type="slidenum">
              <a:rPr lang="fr-FR" smtClean="0"/>
              <a:t>‹N°›</a:t>
            </a:fld>
            <a:endParaRPr lang="fr-FR"/>
          </a:p>
        </p:txBody>
      </p:sp>
    </p:spTree>
    <p:extLst>
      <p:ext uri="{BB962C8B-B14F-4D97-AF65-F5344CB8AC3E}">
        <p14:creationId xmlns:p14="http://schemas.microsoft.com/office/powerpoint/2010/main" val="2164869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B4C3BA-1850-4879-82DA-9CC07922B836}" type="datetimeFigureOut">
              <a:rPr lang="fr-FR" smtClean="0"/>
              <a:t>28/03/2025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7E6A873-BD74-4B0E-82A4-B6F9F2D8FE56}" type="slidenum">
              <a:rPr lang="fr-FR" smtClean="0"/>
              <a:t>‹N°›</a:t>
            </a:fld>
            <a:endParaRPr lang="fr-FR"/>
          </a:p>
        </p:txBody>
      </p:sp>
    </p:spTree>
    <p:extLst>
      <p:ext uri="{BB962C8B-B14F-4D97-AF65-F5344CB8AC3E}">
        <p14:creationId xmlns:p14="http://schemas.microsoft.com/office/powerpoint/2010/main" val="416229851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EF33F0-694F-8DFD-BA33-98A70EA9680E}"/>
              </a:ext>
            </a:extLst>
          </p:cNvPr>
          <p:cNvSpPr>
            <a:spLocks noGrp="1"/>
          </p:cNvSpPr>
          <p:nvPr>
            <p:ph type="ctrTitle"/>
          </p:nvPr>
        </p:nvSpPr>
        <p:spPr>
          <a:xfrm>
            <a:off x="1507067" y="245899"/>
            <a:ext cx="7766936" cy="2845644"/>
          </a:xfrm>
        </p:spPr>
        <p:txBody>
          <a:bodyPr/>
          <a:lstStyle/>
          <a:p>
            <a:pPr algn="ctr"/>
            <a:r>
              <a:rPr lang="es" sz="3600" dirty="0">
                <a:ea typeface="+mj-lt"/>
                <a:cs typeface="+mj-lt"/>
              </a:rPr>
              <a:t>Madre Emmanuel- Marie de la Compasión</a:t>
            </a:r>
            <a:endParaRPr lang="fr-FR" sz="3600" dirty="0"/>
          </a:p>
          <a:p>
            <a:pPr algn="ctr"/>
            <a:r>
              <a:rPr lang="es" sz="3600" dirty="0">
                <a:ea typeface="+mj-lt"/>
                <a:cs typeface="+mj-lt"/>
              </a:rPr>
              <a:t>(Marie Correnson)</a:t>
            </a:r>
          </a:p>
          <a:p>
            <a:pPr algn="ctr"/>
            <a:endParaRPr lang="fr-FR" dirty="0"/>
          </a:p>
        </p:txBody>
      </p:sp>
      <p:sp>
        <p:nvSpPr>
          <p:cNvPr id="3" name="Sous-titre 2">
            <a:extLst>
              <a:ext uri="{FF2B5EF4-FFF2-40B4-BE49-F238E27FC236}">
                <a16:creationId xmlns:a16="http://schemas.microsoft.com/office/drawing/2014/main" id="{6F130FA1-514F-AFC3-7FE2-E5339C9481EC}"/>
              </a:ext>
            </a:extLst>
          </p:cNvPr>
          <p:cNvSpPr>
            <a:spLocks noGrp="1"/>
          </p:cNvSpPr>
          <p:nvPr>
            <p:ph type="subTitle" idx="1"/>
          </p:nvPr>
        </p:nvSpPr>
        <p:spPr>
          <a:xfrm>
            <a:off x="-97972" y="2547257"/>
            <a:ext cx="10613571" cy="3461657"/>
          </a:xfrm>
        </p:spPr>
        <p:txBody>
          <a:bodyPr>
            <a:normAutofit fontScale="77500" lnSpcReduction="20000"/>
          </a:bodyPr>
          <a:lstStyle/>
          <a:p>
            <a:pPr algn="ctr"/>
            <a:r>
              <a:rPr lang="es" sz="3200" dirty="0" err="1">
                <a:ea typeface="+mn-lt"/>
                <a:cs typeface="+mn-lt"/>
              </a:rPr>
              <a:t>Co-fundadora</a:t>
            </a:r>
            <a:r>
              <a:rPr lang="es" sz="3200" dirty="0">
                <a:ea typeface="+mn-lt"/>
                <a:cs typeface="+mn-lt"/>
              </a:rPr>
              <a:t> de la Oblatas de la Asunción (1842-1900)</a:t>
            </a:r>
          </a:p>
          <a:p>
            <a:pPr algn="ctr"/>
            <a:r>
              <a:rPr lang="es" sz="3200" dirty="0">
                <a:ea typeface="+mn-lt"/>
                <a:cs typeface="+mn-lt"/>
              </a:rPr>
              <a:t>Presentada a través de:</a:t>
            </a:r>
          </a:p>
          <a:p>
            <a:pPr marL="457200" indent="-457200" algn="ctr">
              <a:buFont typeface="Wingdings" pitchFamily="2" charset="2"/>
              <a:buChar char="§"/>
            </a:pPr>
            <a:r>
              <a:rPr lang="es" sz="3200" dirty="0">
                <a:ea typeface="+mn-lt"/>
                <a:cs typeface="+mn-lt"/>
              </a:rPr>
              <a:t>  Un objeto</a:t>
            </a:r>
            <a:endParaRPr lang="fr-FR" sz="3200" dirty="0"/>
          </a:p>
          <a:p>
            <a:pPr marL="457200" indent="-457200" algn="ctr">
              <a:buFont typeface="Wingdings" pitchFamily="2" charset="2"/>
              <a:buChar char="§"/>
            </a:pPr>
            <a:r>
              <a:rPr lang="es" sz="3200" dirty="0">
                <a:ea typeface="+mn-lt"/>
                <a:cs typeface="+mn-lt"/>
              </a:rPr>
              <a:t>  Un escrito que le gusta</a:t>
            </a:r>
            <a:endParaRPr lang="fr-FR" sz="3200" dirty="0"/>
          </a:p>
          <a:p>
            <a:pPr marL="457200" indent="-457200" algn="ctr">
              <a:buFont typeface="Wingdings" pitchFamily="2" charset="2"/>
              <a:buChar char="§"/>
            </a:pPr>
            <a:r>
              <a:rPr lang="es" sz="3200" dirty="0">
                <a:ea typeface="+mn-lt"/>
                <a:cs typeface="+mn-lt"/>
              </a:rPr>
              <a:t>  Un escrito suyo</a:t>
            </a:r>
            <a:endParaRPr lang="fr-FR" sz="3200" dirty="0"/>
          </a:p>
          <a:p>
            <a:pPr marL="457200" indent="-457200" algn="ctr">
              <a:buFont typeface="Wingdings" pitchFamily="2" charset="2"/>
              <a:buChar char="§"/>
            </a:pPr>
            <a:r>
              <a:rPr lang="es" sz="3200" dirty="0">
                <a:ea typeface="+mn-lt"/>
                <a:cs typeface="+mn-lt"/>
              </a:rPr>
              <a:t>  Un lugar</a:t>
            </a:r>
            <a:endParaRPr lang="fr-FR" sz="3200" dirty="0"/>
          </a:p>
          <a:p>
            <a:pPr marL="457200" indent="-457200" algn="ctr">
              <a:buFont typeface="Wingdings" pitchFamily="2" charset="2"/>
              <a:buChar char="§"/>
            </a:pPr>
            <a:r>
              <a:rPr lang="es" sz="3200" dirty="0">
                <a:ea typeface="+mn-lt"/>
                <a:cs typeface="+mn-lt"/>
              </a:rPr>
              <a:t>  2 retratos</a:t>
            </a:r>
            <a:endParaRPr lang="fr-FR" sz="3200" dirty="0"/>
          </a:p>
          <a:p>
            <a:pPr marL="457200" indent="-457200" algn="ctr">
              <a:buFont typeface="Wingdings" pitchFamily="2" charset="2"/>
              <a:buChar char="§"/>
            </a:pPr>
            <a:r>
              <a:rPr lang="es" sz="3200" dirty="0">
                <a:ea typeface="+mn-lt"/>
                <a:cs typeface="+mn-lt"/>
              </a:rPr>
              <a:t>  Un manuscrito</a:t>
            </a:r>
            <a:endParaRPr lang="fr-FR" sz="3200" dirty="0"/>
          </a:p>
          <a:p>
            <a:pPr algn="ctr"/>
            <a:endParaRPr lang="fr-FR" sz="3200" dirty="0"/>
          </a:p>
        </p:txBody>
      </p:sp>
    </p:spTree>
    <p:extLst>
      <p:ext uri="{BB962C8B-B14F-4D97-AF65-F5344CB8AC3E}">
        <p14:creationId xmlns:p14="http://schemas.microsoft.com/office/powerpoint/2010/main" val="30812998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7721FF-3FA7-6D98-33B3-4E17BD7D0B7C}"/>
              </a:ext>
            </a:extLst>
          </p:cNvPr>
          <p:cNvSpPr>
            <a:spLocks noGrp="1"/>
          </p:cNvSpPr>
          <p:nvPr>
            <p:ph type="title"/>
          </p:nvPr>
        </p:nvSpPr>
        <p:spPr>
          <a:xfrm>
            <a:off x="5536733" y="609600"/>
            <a:ext cx="4249523" cy="1320800"/>
          </a:xfrm>
        </p:spPr>
        <p:txBody>
          <a:bodyPr vert="horz" lIns="91440" tIns="45720" rIns="91440" bIns="45720" rtlCol="0" anchor="t">
            <a:normAutofit fontScale="90000"/>
          </a:bodyPr>
          <a:lstStyle/>
          <a:p>
            <a:r>
              <a:rPr lang="es" dirty="0">
                <a:ea typeface="+mj-lt"/>
                <a:cs typeface="+mj-lt"/>
              </a:rPr>
              <a:t>Un objeto: su anillo de profesión religiosa</a:t>
            </a:r>
            <a:endParaRPr lang="fr-FR" dirty="0"/>
          </a:p>
          <a:p>
            <a:pPr>
              <a:lnSpc>
                <a:spcPct val="90000"/>
              </a:lnSpc>
            </a:pPr>
            <a:endParaRPr lang="en-US" sz="2800" dirty="0"/>
          </a:p>
        </p:txBody>
      </p:sp>
      <p:pic>
        <p:nvPicPr>
          <p:cNvPr id="6" name="Espace réservé du contenu 5" descr="Une image contenant ciseaux, intérieur, outil, sol&#10;&#10;Description générée automatiquement">
            <a:extLst>
              <a:ext uri="{FF2B5EF4-FFF2-40B4-BE49-F238E27FC236}">
                <a16:creationId xmlns:a16="http://schemas.microsoft.com/office/drawing/2014/main" id="{30B28B6C-C690-8781-7A93-F26F92C49C8B}"/>
              </a:ext>
            </a:extLst>
          </p:cNvPr>
          <p:cNvPicPr>
            <a:picLocks noGrp="1" noChangeAspect="1"/>
          </p:cNvPicPr>
          <p:nvPr>
            <p:ph sz="half" idx="1"/>
          </p:nvPr>
        </p:nvPicPr>
        <p:blipFill rotWithShape="1">
          <a:blip r:embed="rId2"/>
          <a:srcRect l="21341" r="19659"/>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4" name="Espace réservé du contenu 3">
            <a:extLst>
              <a:ext uri="{FF2B5EF4-FFF2-40B4-BE49-F238E27FC236}">
                <a16:creationId xmlns:a16="http://schemas.microsoft.com/office/drawing/2014/main" id="{A525B46D-B5EA-D5C8-F1B9-0E2C18C3609E}"/>
              </a:ext>
            </a:extLst>
          </p:cNvPr>
          <p:cNvSpPr>
            <a:spLocks noGrp="1"/>
          </p:cNvSpPr>
          <p:nvPr>
            <p:ph sz="half" idx="2"/>
          </p:nvPr>
        </p:nvSpPr>
        <p:spPr>
          <a:xfrm>
            <a:off x="5209563" y="2160589"/>
            <a:ext cx="4393879" cy="3880773"/>
          </a:xfrm>
        </p:spPr>
        <p:txBody>
          <a:bodyPr vert="horz" lIns="91440" tIns="45720" rIns="91440" bIns="45720" rtlCol="0" anchor="t">
            <a:normAutofit fontScale="40000" lnSpcReduction="20000"/>
          </a:bodyPr>
          <a:lstStyle/>
          <a:p>
            <a:pPr algn="just"/>
            <a:r>
              <a:rPr lang="es" sz="4400" dirty="0">
                <a:ea typeface="+mn-lt"/>
                <a:cs typeface="+mn-lt"/>
              </a:rPr>
              <a:t>Alianza regalada por el Padre Emmanuel d’Alzon, el día de sus votos perpetuos, después de un año de noviciado, el 18 de abril 1868. En Rochebelle, Faubourg du Vigan (en las Cévennes), en la casa donde se fundaron las Oblatas, el 24 de mayo de 1865. El Padre d’Alzon había hecho grabar las iniciales: R.C.M.T.M.S.E.</a:t>
            </a:r>
          </a:p>
          <a:p>
            <a:pPr marL="0" indent="0">
              <a:buNone/>
            </a:pPr>
            <a:r>
              <a:rPr lang="es" sz="3400" i="1" dirty="0">
                <a:ea typeface="+mn-lt"/>
                <a:cs typeface="+mn-lt"/>
              </a:rPr>
              <a:t>       « Rosa Cordis Mei Tu Mihi Sponsa Esto »</a:t>
            </a:r>
            <a:endParaRPr lang="es" sz="3400" dirty="0">
              <a:ea typeface="+mn-lt"/>
              <a:cs typeface="+mn-lt"/>
            </a:endParaRPr>
          </a:p>
          <a:p>
            <a:pPr marL="0" indent="0" algn="just">
              <a:buNone/>
            </a:pPr>
            <a:r>
              <a:rPr lang="es" sz="3400" dirty="0">
                <a:ea typeface="+mn-lt"/>
                <a:cs typeface="+mn-lt"/>
              </a:rPr>
              <a:t>       “</a:t>
            </a:r>
            <a:r>
              <a:rPr lang="es" sz="3400" i="1" dirty="0">
                <a:ea typeface="+mn-lt"/>
                <a:cs typeface="+mn-lt"/>
              </a:rPr>
              <a:t>Rosa de mi Corazón, sé una esposa para  mí”</a:t>
            </a:r>
            <a:endParaRPr lang="en-US" sz="3400" dirty="0"/>
          </a:p>
          <a:p>
            <a:pPr marL="0" indent="0" algn="just">
              <a:buNone/>
            </a:pPr>
            <a:r>
              <a:rPr lang="es" sz="3400" dirty="0">
                <a:ea typeface="+mn-lt"/>
                <a:cs typeface="+mn-lt"/>
              </a:rPr>
              <a:t>          Palabra recibida por Santa Rosa de Lima, una santa a la que quería.</a:t>
            </a:r>
          </a:p>
          <a:p>
            <a:pPr marL="0" indent="0">
              <a:lnSpc>
                <a:spcPct val="90000"/>
              </a:lnSpc>
            </a:pPr>
            <a:endParaRPr lang="en-US" sz="1700" dirty="0"/>
          </a:p>
          <a:p>
            <a:pPr marL="0" indent="0">
              <a:lnSpc>
                <a:spcPct val="90000"/>
              </a:lnSpc>
            </a:pPr>
            <a:endParaRPr lang="en-US" sz="1700" dirty="0"/>
          </a:p>
        </p:txBody>
      </p:sp>
    </p:spTree>
    <p:extLst>
      <p:ext uri="{BB962C8B-B14F-4D97-AF65-F5344CB8AC3E}">
        <p14:creationId xmlns:p14="http://schemas.microsoft.com/office/powerpoint/2010/main" val="24660318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2FC5D4-4C63-02C0-6DE7-980855591817}"/>
              </a:ext>
            </a:extLst>
          </p:cNvPr>
          <p:cNvSpPr>
            <a:spLocks noGrp="1"/>
          </p:cNvSpPr>
          <p:nvPr>
            <p:ph type="title"/>
          </p:nvPr>
        </p:nvSpPr>
        <p:spPr/>
        <p:txBody>
          <a:bodyPr/>
          <a:lstStyle/>
          <a:p>
            <a:pPr algn="just"/>
            <a:r>
              <a:rPr lang="es" dirty="0">
                <a:ea typeface="+mj-lt"/>
                <a:cs typeface="+mj-lt"/>
              </a:rPr>
              <a:t>Un escrito que le gusta</a:t>
            </a:r>
            <a:endParaRPr lang="fr-FR" dirty="0"/>
          </a:p>
          <a:p>
            <a:pPr algn="ctr"/>
            <a:endParaRPr lang="fr-FR" dirty="0"/>
          </a:p>
        </p:txBody>
      </p:sp>
      <p:sp>
        <p:nvSpPr>
          <p:cNvPr id="3" name="Espace réservé du contenu 2">
            <a:extLst>
              <a:ext uri="{FF2B5EF4-FFF2-40B4-BE49-F238E27FC236}">
                <a16:creationId xmlns:a16="http://schemas.microsoft.com/office/drawing/2014/main" id="{F262DF5A-BF57-EC48-E225-47F01E6A714A}"/>
              </a:ext>
            </a:extLst>
          </p:cNvPr>
          <p:cNvSpPr>
            <a:spLocks noGrp="1"/>
          </p:cNvSpPr>
          <p:nvPr>
            <p:ph sz="half" idx="1"/>
          </p:nvPr>
        </p:nvSpPr>
        <p:spPr>
          <a:xfrm>
            <a:off x="677334" y="1676400"/>
            <a:ext cx="4950580" cy="4865914"/>
          </a:xfrm>
        </p:spPr>
        <p:txBody>
          <a:bodyPr vert="horz" lIns="91440" tIns="45720" rIns="91440" bIns="45720" rtlCol="0" anchor="t">
            <a:normAutofit fontScale="85000" lnSpcReduction="20000"/>
          </a:bodyPr>
          <a:lstStyle/>
          <a:p>
            <a:pPr algn="just">
              <a:buNone/>
            </a:pPr>
            <a:r>
              <a:rPr lang="es" sz="2400" dirty="0">
                <a:solidFill>
                  <a:schemeClr val="accent1">
                    <a:lumMod val="50000"/>
                  </a:schemeClr>
                </a:solidFill>
                <a:ea typeface="+mn-lt"/>
                <a:cs typeface="+mn-lt"/>
              </a:rPr>
              <a:t>    Extracto de una carta del padre d’Alzon desde Roma, durante el Concilio Vaticano I (14 de diciembre de 1869)</a:t>
            </a:r>
          </a:p>
          <a:p>
            <a:pPr marL="0" indent="0" algn="just">
              <a:buNone/>
            </a:pPr>
            <a:endParaRPr lang="fr-FR" sz="2000" dirty="0">
              <a:solidFill>
                <a:schemeClr val="accent1">
                  <a:lumMod val="50000"/>
                </a:schemeClr>
              </a:solidFill>
            </a:endParaRPr>
          </a:p>
          <a:p>
            <a:pPr algn="just">
              <a:buNone/>
            </a:pPr>
            <a:r>
              <a:rPr lang="es" sz="1200" dirty="0">
                <a:ea typeface="+mn-lt"/>
                <a:cs typeface="+mn-lt"/>
              </a:rPr>
              <a:t>         </a:t>
            </a:r>
            <a:r>
              <a:rPr lang="es" sz="2400" dirty="0">
                <a:ea typeface="+mn-lt"/>
                <a:cs typeface="+mn-lt"/>
              </a:rPr>
              <a:t>“Se siente que el Concilio se tiene por los amigos de Dios, los pequeños y los pobres. Creedme, el poder del futuro está ahí. El mundo será salvado, si puede serlo, por la pobreza, el abajamiento. Si algo me puede entristecer, sería ver desviarse la obre de las Oblatas. Y si puedo buscar una razón de mi debilidad por ellas, es ese espíritu humilde y más apto, me parece, para alcanzar una porción del mundo que nuestro Señor ama muy especialmente.”</a:t>
            </a:r>
            <a:endParaRPr lang="fr-FR" sz="2400" dirty="0"/>
          </a:p>
          <a:p>
            <a:pPr marL="0" indent="0" algn="just">
              <a:buNone/>
            </a:pPr>
            <a:endParaRPr lang="fr-FR" sz="2000" dirty="0"/>
          </a:p>
          <a:p>
            <a:pPr marL="0" indent="0">
              <a:buNone/>
            </a:pPr>
            <a:endParaRPr lang="fr-FR" dirty="0"/>
          </a:p>
        </p:txBody>
      </p:sp>
      <p:sp>
        <p:nvSpPr>
          <p:cNvPr id="4" name="Espace réservé du contenu 3">
            <a:extLst>
              <a:ext uri="{FF2B5EF4-FFF2-40B4-BE49-F238E27FC236}">
                <a16:creationId xmlns:a16="http://schemas.microsoft.com/office/drawing/2014/main" id="{EBD48D1B-3B88-8D95-DD40-A6352C2172DA}"/>
              </a:ext>
            </a:extLst>
          </p:cNvPr>
          <p:cNvSpPr>
            <a:spLocks noGrp="1"/>
          </p:cNvSpPr>
          <p:nvPr>
            <p:ph sz="half" idx="2"/>
          </p:nvPr>
        </p:nvSpPr>
        <p:spPr>
          <a:xfrm>
            <a:off x="5998029" y="2862943"/>
            <a:ext cx="3733800" cy="3178419"/>
          </a:xfrm>
        </p:spPr>
        <p:txBody>
          <a:bodyPr vert="horz" lIns="91440" tIns="45720" rIns="91440" bIns="45720" rtlCol="0" anchor="t">
            <a:normAutofit fontScale="85000" lnSpcReduction="20000"/>
          </a:bodyPr>
          <a:lstStyle/>
          <a:p>
            <a:pPr algn="just">
              <a:buNone/>
            </a:pPr>
            <a:r>
              <a:rPr lang="es" sz="2400" i="1" dirty="0">
                <a:ea typeface="+mn-lt"/>
                <a:cs typeface="+mn-lt"/>
              </a:rPr>
              <a:t>     Este texto pone en valor la virtud de humildad que las hermanas Oblatas quieren cultivar así como su proximidad a los pobres y a los pequeños. La mención del Concilio nos recuerda que Madre E-María Correnson era hija de la Iglesia (Triple amor de las OA: Cristo, la Virgen y la Iglesia).</a:t>
            </a:r>
            <a:endParaRPr lang="es" sz="2400" dirty="0">
              <a:ea typeface="+mn-lt"/>
              <a:cs typeface="+mn-lt"/>
            </a:endParaRPr>
          </a:p>
          <a:p>
            <a:pPr marL="0" indent="0" algn="just">
              <a:buNone/>
            </a:pPr>
            <a:endParaRPr lang="fr-FR" sz="2000" i="1" dirty="0"/>
          </a:p>
        </p:txBody>
      </p:sp>
      <p:pic>
        <p:nvPicPr>
          <p:cNvPr id="1026" name="Picture 2" descr="Manuscrits – Éditions Plumes Solidaires">
            <a:extLst>
              <a:ext uri="{FF2B5EF4-FFF2-40B4-BE49-F238E27FC236}">
                <a16:creationId xmlns:a16="http://schemas.microsoft.com/office/drawing/2014/main" id="{A885FD60-F5CC-A18A-EE59-375E637B1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3562" y="180975"/>
            <a:ext cx="3569238" cy="237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2552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CEA51F-1D41-FD39-2823-F336244265B0}"/>
              </a:ext>
            </a:extLst>
          </p:cNvPr>
          <p:cNvSpPr>
            <a:spLocks noGrp="1"/>
          </p:cNvSpPr>
          <p:nvPr>
            <p:ph type="title"/>
          </p:nvPr>
        </p:nvSpPr>
        <p:spPr/>
        <p:txBody>
          <a:bodyPr/>
          <a:lstStyle/>
          <a:p>
            <a:pPr algn="just"/>
            <a:r>
              <a:rPr lang="es" dirty="0">
                <a:ea typeface="+mj-lt"/>
                <a:cs typeface="+mj-lt"/>
              </a:rPr>
              <a:t>Extractos de correspondencia</a:t>
            </a:r>
            <a:endParaRPr lang="fr-FR" dirty="0"/>
          </a:p>
          <a:p>
            <a:pPr algn="ctr"/>
            <a:endParaRPr lang="fr-FR" dirty="0"/>
          </a:p>
        </p:txBody>
      </p:sp>
      <p:sp>
        <p:nvSpPr>
          <p:cNvPr id="3" name="Espace réservé du contenu 2">
            <a:extLst>
              <a:ext uri="{FF2B5EF4-FFF2-40B4-BE49-F238E27FC236}">
                <a16:creationId xmlns:a16="http://schemas.microsoft.com/office/drawing/2014/main" id="{779CFAE3-0F3F-3EA2-573F-606D41E79A0A}"/>
              </a:ext>
            </a:extLst>
          </p:cNvPr>
          <p:cNvSpPr>
            <a:spLocks noGrp="1"/>
          </p:cNvSpPr>
          <p:nvPr>
            <p:ph sz="half" idx="1"/>
          </p:nvPr>
        </p:nvSpPr>
        <p:spPr>
          <a:xfrm>
            <a:off x="555172" y="1600200"/>
            <a:ext cx="4306198" cy="3766457"/>
          </a:xfrm>
        </p:spPr>
        <p:txBody>
          <a:bodyPr vert="horz" lIns="91440" tIns="45720" rIns="91440" bIns="45720" rtlCol="0" anchor="t">
            <a:normAutofit/>
          </a:bodyPr>
          <a:lstStyle/>
          <a:p>
            <a:r>
              <a:rPr lang="es" sz="2000" b="1" dirty="0">
                <a:solidFill>
                  <a:schemeClr val="accent1">
                    <a:lumMod val="75000"/>
                  </a:schemeClr>
                </a:solidFill>
                <a:ea typeface="+mn-lt"/>
                <a:cs typeface="+mn-lt"/>
              </a:rPr>
              <a:t>Extracto de una carta al Padre d’Alzon, el 29 de agosto 1864 (tiene 22 años; es su Director espiritual)</a:t>
            </a:r>
            <a:endParaRPr lang="fr-FR" b="1" dirty="0"/>
          </a:p>
          <a:p>
            <a:pPr marL="0" indent="0" algn="just">
              <a:buNone/>
            </a:pPr>
            <a:r>
              <a:rPr lang="es" dirty="0">
                <a:ea typeface="+mn-lt"/>
                <a:cs typeface="+mn-lt"/>
              </a:rPr>
              <a:t>Es necesario, pues, que camine rápidamente hacia la perfección, sé que tengo mucho que hacer y tengo que darme a Nuestro Señor más y mejor de lo que lo he hecho hasta hoy… Pida, pues, por mí a nuestro Señor un gran amor por él. Siento con fuerza que es lo que me falta.</a:t>
            </a:r>
          </a:p>
          <a:p>
            <a:pPr marL="0" indent="0" algn="just">
              <a:buNone/>
            </a:pPr>
            <a:endParaRPr lang="fr-FR" dirty="0"/>
          </a:p>
          <a:p>
            <a:endParaRPr lang="fr-FR" dirty="0"/>
          </a:p>
        </p:txBody>
      </p:sp>
      <p:sp>
        <p:nvSpPr>
          <p:cNvPr id="4" name="Espace réservé du contenu 3">
            <a:extLst>
              <a:ext uri="{FF2B5EF4-FFF2-40B4-BE49-F238E27FC236}">
                <a16:creationId xmlns:a16="http://schemas.microsoft.com/office/drawing/2014/main" id="{3055365E-805D-EE2A-77AA-8F32CF221969}"/>
              </a:ext>
            </a:extLst>
          </p:cNvPr>
          <p:cNvSpPr>
            <a:spLocks noGrp="1"/>
          </p:cNvSpPr>
          <p:nvPr>
            <p:ph sz="half" idx="2"/>
          </p:nvPr>
        </p:nvSpPr>
        <p:spPr>
          <a:xfrm>
            <a:off x="5089969" y="1600201"/>
            <a:ext cx="4478573" cy="3483428"/>
          </a:xfrm>
        </p:spPr>
        <p:txBody>
          <a:bodyPr vert="horz" lIns="91440" tIns="45720" rIns="91440" bIns="45720" rtlCol="0" anchor="t">
            <a:normAutofit/>
          </a:bodyPr>
          <a:lstStyle/>
          <a:p>
            <a:r>
              <a:rPr lang="es" sz="2000" b="1" dirty="0">
                <a:solidFill>
                  <a:schemeClr val="accent1">
                    <a:lumMod val="75000"/>
                  </a:schemeClr>
                </a:solidFill>
                <a:ea typeface="+mn-lt"/>
                <a:cs typeface="+mn-lt"/>
              </a:rPr>
              <a:t>Extracto de una carta a Madre Marguerite-Maire Chamska, el 21 de febrero 1893 (tiene 51 años)</a:t>
            </a:r>
            <a:endParaRPr lang="es" sz="2000" dirty="0">
              <a:solidFill>
                <a:schemeClr val="accent1">
                  <a:lumMod val="75000"/>
                </a:schemeClr>
              </a:solidFill>
              <a:ea typeface="+mn-lt"/>
              <a:cs typeface="+mn-lt"/>
            </a:endParaRPr>
          </a:p>
          <a:p>
            <a:endParaRPr lang="fr-FR" b="1" dirty="0"/>
          </a:p>
          <a:p>
            <a:pPr algn="just">
              <a:buNone/>
            </a:pPr>
            <a:r>
              <a:rPr lang="es" dirty="0">
                <a:ea typeface="+mn-lt"/>
                <a:cs typeface="+mn-lt"/>
              </a:rPr>
              <a:t>      “¡Dios ha sido bueno con nosotras! ¡Qué Padre! Estoy feliz de pertenecerle, quisiera darme aún más íntimamente y sin embargo siento que le pertenezco totalmente, sí, a él solo, mi Dios, ahora y por siempre.</a:t>
            </a:r>
          </a:p>
          <a:p>
            <a:pPr marL="0" indent="0" algn="just">
              <a:buNone/>
            </a:pPr>
            <a:endParaRPr lang="fr-FR" dirty="0"/>
          </a:p>
          <a:p>
            <a:endParaRPr lang="fr-FR" dirty="0"/>
          </a:p>
        </p:txBody>
      </p:sp>
      <p:sp>
        <p:nvSpPr>
          <p:cNvPr id="5" name="ZoneTexte 4">
            <a:extLst>
              <a:ext uri="{FF2B5EF4-FFF2-40B4-BE49-F238E27FC236}">
                <a16:creationId xmlns:a16="http://schemas.microsoft.com/office/drawing/2014/main" id="{C82BFEAE-CF20-5147-1F7A-BCD85AD75D5C}"/>
              </a:ext>
            </a:extLst>
          </p:cNvPr>
          <p:cNvSpPr txBox="1"/>
          <p:nvPr/>
        </p:nvSpPr>
        <p:spPr>
          <a:xfrm>
            <a:off x="1230086" y="5366657"/>
            <a:ext cx="8164285" cy="1631216"/>
          </a:xfrm>
          <a:prstGeom prst="rect">
            <a:avLst/>
          </a:prstGeom>
          <a:noFill/>
        </p:spPr>
        <p:txBody>
          <a:bodyPr wrap="square" lIns="91440" tIns="45720" rIns="91440" bIns="45720" rtlCol="0" anchor="t">
            <a:spAutoFit/>
          </a:bodyPr>
          <a:lstStyle/>
          <a:p>
            <a:pPr algn="just"/>
            <a:r>
              <a:rPr lang="es" sz="1600" i="1" kern="100" dirty="0">
                <a:effectLst/>
                <a:ea typeface="+mn-lt"/>
                <a:cs typeface="+mn-lt"/>
              </a:rPr>
              <a:t>A </a:t>
            </a:r>
            <a:r>
              <a:rPr lang="es" sz="1600" i="1" kern="100" dirty="0">
                <a:ea typeface="+mn-lt"/>
                <a:cs typeface="+mn-lt"/>
              </a:rPr>
              <a:t>través de estas dos cartas</a:t>
            </a:r>
            <a:r>
              <a:rPr lang="es" sz="1600" i="1" kern="100" dirty="0">
                <a:effectLst/>
                <a:ea typeface="+mn-lt"/>
                <a:cs typeface="+mn-lt"/>
              </a:rPr>
              <a:t>, </a:t>
            </a:r>
            <a:r>
              <a:rPr lang="es" sz="1600" i="1" kern="100" dirty="0">
                <a:ea typeface="+mn-lt"/>
                <a:cs typeface="+mn-lt"/>
              </a:rPr>
              <a:t>se percibe el gran deseo </a:t>
            </a:r>
            <a:r>
              <a:rPr lang="es" sz="1600" i="1" kern="100" dirty="0">
                <a:effectLst/>
                <a:ea typeface="+mn-lt"/>
                <a:cs typeface="+mn-lt"/>
              </a:rPr>
              <a:t>de </a:t>
            </a:r>
            <a:r>
              <a:rPr lang="es" sz="1600" i="1" kern="100" dirty="0">
                <a:ea typeface="+mn-lt"/>
                <a:cs typeface="+mn-lt"/>
              </a:rPr>
              <a:t>María </a:t>
            </a:r>
            <a:r>
              <a:rPr lang="es" sz="1600" i="1" kern="100" dirty="0">
                <a:effectLst/>
                <a:ea typeface="+mn-lt"/>
                <a:cs typeface="+mn-lt"/>
              </a:rPr>
              <a:t>de </a:t>
            </a:r>
            <a:r>
              <a:rPr lang="es" sz="1600" i="1" kern="100" dirty="0">
                <a:ea typeface="+mn-lt"/>
                <a:cs typeface="+mn-lt"/>
              </a:rPr>
              <a:t>amar al Señor y pertenecerle</a:t>
            </a:r>
            <a:r>
              <a:rPr lang="es" sz="1600" i="1" kern="100" dirty="0">
                <a:effectLst/>
                <a:ea typeface="+mn-lt"/>
                <a:cs typeface="+mn-lt"/>
              </a:rPr>
              <a:t>. </a:t>
            </a:r>
            <a:r>
              <a:rPr lang="es" sz="1600" i="1" kern="100" dirty="0">
                <a:ea typeface="+mn-lt"/>
                <a:cs typeface="+mn-lt"/>
              </a:rPr>
              <a:t>Se ve también el trabajo </a:t>
            </a:r>
            <a:r>
              <a:rPr lang="es" sz="1600" i="1" kern="100" dirty="0">
                <a:effectLst/>
                <a:ea typeface="+mn-lt"/>
                <a:cs typeface="+mn-lt"/>
              </a:rPr>
              <a:t>de </a:t>
            </a:r>
            <a:r>
              <a:rPr lang="es" sz="1600" i="1" kern="100" dirty="0">
                <a:ea typeface="+mn-lt"/>
                <a:cs typeface="+mn-lt"/>
              </a:rPr>
              <a:t>toda una vida para llegar a ello</a:t>
            </a:r>
            <a:r>
              <a:rPr lang="es" sz="1600" i="1" kern="100" dirty="0">
                <a:effectLst/>
                <a:ea typeface="+mn-lt"/>
                <a:cs typeface="+mn-lt"/>
              </a:rPr>
              <a:t>. La </a:t>
            </a:r>
            <a:r>
              <a:rPr lang="es" sz="1600" i="1" kern="100" dirty="0">
                <a:ea typeface="+mn-lt"/>
                <a:cs typeface="+mn-lt"/>
              </a:rPr>
              <a:t>segunda carta está escrita el día en que Madre </a:t>
            </a:r>
            <a:r>
              <a:rPr lang="es" sz="1600" i="1" kern="100" dirty="0">
                <a:effectLst/>
                <a:ea typeface="+mn-lt"/>
                <a:cs typeface="+mn-lt"/>
              </a:rPr>
              <a:t>E-M </a:t>
            </a:r>
            <a:r>
              <a:rPr lang="es" sz="1600" i="1" kern="100" dirty="0">
                <a:ea typeface="+mn-lt"/>
                <a:cs typeface="+mn-lt"/>
              </a:rPr>
              <a:t>conoce por medio del Obispo </a:t>
            </a:r>
            <a:r>
              <a:rPr lang="es" sz="1600" i="1" kern="100" dirty="0">
                <a:effectLst/>
                <a:ea typeface="+mn-lt"/>
                <a:cs typeface="+mn-lt"/>
              </a:rPr>
              <a:t>de </a:t>
            </a:r>
            <a:r>
              <a:rPr lang="es" sz="1600" i="1" kern="100" dirty="0">
                <a:ea typeface="+mn-lt"/>
                <a:cs typeface="+mn-lt"/>
              </a:rPr>
              <a:t>Nimes que Roma ha firmado el decreto laudatorio </a:t>
            </a:r>
            <a:r>
              <a:rPr lang="es" sz="1600" i="1" kern="100" dirty="0">
                <a:effectLst/>
                <a:ea typeface="+mn-lt"/>
                <a:cs typeface="+mn-lt"/>
              </a:rPr>
              <a:t>que </a:t>
            </a:r>
            <a:r>
              <a:rPr lang="es" sz="1600" i="1" kern="100" dirty="0">
                <a:ea typeface="+mn-lt"/>
                <a:cs typeface="+mn-lt"/>
              </a:rPr>
              <a:t>reconoce </a:t>
            </a:r>
            <a:r>
              <a:rPr lang="es" sz="1600" i="1" kern="100" dirty="0">
                <a:effectLst/>
                <a:ea typeface="+mn-lt"/>
                <a:cs typeface="+mn-lt"/>
              </a:rPr>
              <a:t>la </a:t>
            </a:r>
            <a:r>
              <a:rPr lang="es" sz="1600" i="1" kern="100" dirty="0">
                <a:ea typeface="+mn-lt"/>
                <a:cs typeface="+mn-lt"/>
              </a:rPr>
              <a:t>Congregación</a:t>
            </a:r>
            <a:r>
              <a:rPr lang="es" sz="1600" i="1" kern="100" dirty="0">
                <a:effectLst/>
                <a:ea typeface="+mn-lt"/>
                <a:cs typeface="+mn-lt"/>
              </a:rPr>
              <a:t>.</a:t>
            </a:r>
            <a:endParaRPr lang="es" sz="1600" dirty="0">
              <a:ea typeface="+mn-lt"/>
              <a:cs typeface="+mn-lt"/>
            </a:endParaRPr>
          </a:p>
          <a:p>
            <a:pPr algn="just"/>
            <a:endParaRPr lang="fr-FR" sz="1800" i="1"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pic>
        <p:nvPicPr>
          <p:cNvPr id="11" name="Picture 2" descr="Manuscrits – Éditions Plumes Solidaires">
            <a:extLst>
              <a:ext uri="{FF2B5EF4-FFF2-40B4-BE49-F238E27FC236}">
                <a16:creationId xmlns:a16="http://schemas.microsoft.com/office/drawing/2014/main" id="{64F487FC-B785-375D-498A-9F11F6D43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747" y="180975"/>
            <a:ext cx="2130919" cy="141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514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3F8FBA-C01A-F7FE-BF88-EBA855A36363}"/>
              </a:ext>
            </a:extLst>
          </p:cNvPr>
          <p:cNvSpPr>
            <a:spLocks noGrp="1"/>
          </p:cNvSpPr>
          <p:nvPr>
            <p:ph type="title"/>
          </p:nvPr>
        </p:nvSpPr>
        <p:spPr>
          <a:xfrm>
            <a:off x="677334" y="609600"/>
            <a:ext cx="8596668" cy="1320800"/>
          </a:xfrm>
        </p:spPr>
        <p:txBody>
          <a:bodyPr vert="horz" lIns="91440" tIns="45720" rIns="91440" bIns="45720" rtlCol="0" anchor="t">
            <a:normAutofit fontScale="90000"/>
          </a:bodyPr>
          <a:lstStyle/>
          <a:p>
            <a:pPr algn="just"/>
            <a:r>
              <a:rPr lang="es" sz="3600" dirty="0">
                <a:ea typeface="+mj-lt"/>
                <a:cs typeface="+mj-lt"/>
              </a:rPr>
              <a:t>Un lugar: la Comunidad “Notre-Dame de Bulgarie” en Rochebelle, Faubourg du Vigan (Cévennes</a:t>
            </a:r>
            <a:r>
              <a:rPr lang="es" sz="1300" dirty="0">
                <a:ea typeface="+mj-lt"/>
                <a:cs typeface="+mj-lt"/>
              </a:rPr>
              <a:t>)</a:t>
            </a:r>
          </a:p>
          <a:p>
            <a:pPr algn="ctr"/>
            <a:endParaRPr lang="en-US" sz="3300" dirty="0"/>
          </a:p>
        </p:txBody>
      </p:sp>
      <p:pic>
        <p:nvPicPr>
          <p:cNvPr id="5" name="Espace réservé du contenu 4" descr="Une image contenant plein air, ciel, fenêtre, nuage&#10;&#10;Description générée automatiquement">
            <a:extLst>
              <a:ext uri="{FF2B5EF4-FFF2-40B4-BE49-F238E27FC236}">
                <a16:creationId xmlns:a16="http://schemas.microsoft.com/office/drawing/2014/main" id="{A7214E43-D1EF-DF23-416C-B6DDB2A78656}"/>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478" r="2944"/>
          <a:stretch/>
        </p:blipFill>
        <p:spPr bwMode="auto">
          <a:xfrm>
            <a:off x="677334" y="2159331"/>
            <a:ext cx="5423429" cy="3882362"/>
          </a:xfrm>
          <a:prstGeom prst="rect">
            <a:avLst/>
          </a:prstGeom>
          <a:noFill/>
        </p:spPr>
      </p:pic>
      <p:sp>
        <p:nvSpPr>
          <p:cNvPr id="4" name="Espace réservé du texte 3">
            <a:extLst>
              <a:ext uri="{FF2B5EF4-FFF2-40B4-BE49-F238E27FC236}">
                <a16:creationId xmlns:a16="http://schemas.microsoft.com/office/drawing/2014/main" id="{D1EC62DC-66BC-1D0D-9A78-A10A515AFB73}"/>
              </a:ext>
            </a:extLst>
          </p:cNvPr>
          <p:cNvSpPr>
            <a:spLocks noGrp="1"/>
          </p:cNvSpPr>
          <p:nvPr>
            <p:ph type="body" sz="half" idx="2"/>
          </p:nvPr>
        </p:nvSpPr>
        <p:spPr>
          <a:xfrm>
            <a:off x="6336287" y="2160589"/>
            <a:ext cx="3123399" cy="3880773"/>
          </a:xfrm>
        </p:spPr>
        <p:txBody>
          <a:bodyPr vert="horz" lIns="91440" tIns="45720" rIns="91440" bIns="45720" rtlCol="0" anchor="t">
            <a:normAutofit fontScale="85000" lnSpcReduction="20000"/>
          </a:bodyPr>
          <a:lstStyle/>
          <a:p>
            <a:pPr algn="ctr"/>
            <a:r>
              <a:rPr lang="es" sz="2400" b="1" dirty="0">
                <a:ea typeface="+mn-lt"/>
                <a:cs typeface="+mn-lt"/>
              </a:rPr>
              <a:t>Lugar donde fue fundada </a:t>
            </a:r>
            <a:r>
              <a:rPr lang="es" sz="2400" b="1" dirty="0">
                <a:effectLst/>
                <a:ea typeface="+mn-lt"/>
                <a:cs typeface="+mn-lt"/>
              </a:rPr>
              <a:t>la </a:t>
            </a:r>
            <a:r>
              <a:rPr lang="es" sz="2400" b="1" dirty="0">
                <a:ea typeface="+mn-lt"/>
                <a:cs typeface="+mn-lt"/>
              </a:rPr>
              <a:t>Congregación de las </a:t>
            </a:r>
            <a:r>
              <a:rPr lang="es" sz="2400" b="1" dirty="0">
                <a:effectLst/>
                <a:ea typeface="+mn-lt"/>
                <a:cs typeface="+mn-lt"/>
              </a:rPr>
              <a:t>OA </a:t>
            </a:r>
            <a:r>
              <a:rPr lang="es" sz="2400" b="1" dirty="0">
                <a:ea typeface="+mn-lt"/>
                <a:cs typeface="+mn-lt"/>
              </a:rPr>
              <a:t>el </a:t>
            </a:r>
            <a:r>
              <a:rPr lang="es" sz="2400" b="1" dirty="0">
                <a:effectLst/>
                <a:ea typeface="+mn-lt"/>
                <a:cs typeface="+mn-lt"/>
              </a:rPr>
              <a:t>24</a:t>
            </a:r>
            <a:r>
              <a:rPr lang="es" sz="2400" b="1" dirty="0">
                <a:ea typeface="+mn-lt"/>
                <a:cs typeface="+mn-lt"/>
              </a:rPr>
              <a:t> de mayo de </a:t>
            </a:r>
            <a:r>
              <a:rPr lang="es" sz="2400" b="1" dirty="0">
                <a:effectLst/>
                <a:ea typeface="+mn-lt"/>
                <a:cs typeface="+mn-lt"/>
              </a:rPr>
              <a:t>1865.</a:t>
            </a:r>
            <a:endParaRPr lang="es" sz="2400" b="1" dirty="0">
              <a:ea typeface="+mn-lt"/>
              <a:cs typeface="+mn-lt"/>
            </a:endParaRPr>
          </a:p>
          <a:p>
            <a:pPr algn="ctr"/>
            <a:endParaRPr lang="en-US" sz="2400" b="1" dirty="0">
              <a:effectLst/>
            </a:endParaRPr>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endParaRPr lang="en-US" dirty="0"/>
          </a:p>
          <a:p>
            <a:pPr algn="ctr"/>
            <a:r>
              <a:rPr lang="es" b="1" i="1" kern="100" dirty="0">
                <a:effectLst/>
                <a:ea typeface="+mn-lt"/>
                <a:cs typeface="+mn-lt"/>
              </a:rPr>
              <a:t>(</a:t>
            </a:r>
            <a:r>
              <a:rPr lang="es" b="1" i="1" kern="100" dirty="0">
                <a:ea typeface="+mn-lt"/>
                <a:cs typeface="+mn-lt"/>
              </a:rPr>
              <a:t>Fotografía tomada </a:t>
            </a:r>
            <a:r>
              <a:rPr lang="es" b="1" i="1" kern="100" dirty="0">
                <a:effectLst/>
                <a:ea typeface="+mn-lt"/>
                <a:cs typeface="+mn-lt"/>
              </a:rPr>
              <a:t>en </a:t>
            </a:r>
            <a:r>
              <a:rPr lang="es" b="1" i="1" kern="100" dirty="0">
                <a:ea typeface="+mn-lt"/>
                <a:cs typeface="+mn-lt"/>
              </a:rPr>
              <a:t>julio </a:t>
            </a:r>
            <a:r>
              <a:rPr lang="es" b="1" i="1" kern="100" dirty="0">
                <a:effectLst/>
                <a:ea typeface="+mn-lt"/>
                <a:cs typeface="+mn-lt"/>
              </a:rPr>
              <a:t>2020)</a:t>
            </a:r>
            <a:endParaRPr lang="es" b="1" dirty="0">
              <a:ea typeface="+mn-lt"/>
              <a:cs typeface="+mn-lt"/>
            </a:endParaRPr>
          </a:p>
          <a:p>
            <a:endParaRPr lang="fr-FR" sz="1800" b="1" i="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505882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5F464F-8477-8BE9-5CC1-5BC7E584955C}"/>
              </a:ext>
            </a:extLst>
          </p:cNvPr>
          <p:cNvSpPr>
            <a:spLocks noGrp="1"/>
          </p:cNvSpPr>
          <p:nvPr>
            <p:ph type="title"/>
          </p:nvPr>
        </p:nvSpPr>
        <p:spPr>
          <a:xfrm>
            <a:off x="677333" y="347744"/>
            <a:ext cx="8596668" cy="1320800"/>
          </a:xfrm>
        </p:spPr>
        <p:txBody>
          <a:bodyPr/>
          <a:lstStyle/>
          <a:p>
            <a:pPr algn="just"/>
            <a:r>
              <a:rPr lang="es" dirty="0">
                <a:ea typeface="+mj-lt"/>
                <a:cs typeface="+mj-lt"/>
              </a:rPr>
              <a:t>Dos fotografías de Marie Correnson</a:t>
            </a:r>
          </a:p>
          <a:p>
            <a:pPr algn="ctr"/>
            <a:endParaRPr lang="fr-FR" dirty="0"/>
          </a:p>
        </p:txBody>
      </p:sp>
      <p:sp>
        <p:nvSpPr>
          <p:cNvPr id="3" name="Espace réservé du texte 2">
            <a:extLst>
              <a:ext uri="{FF2B5EF4-FFF2-40B4-BE49-F238E27FC236}">
                <a16:creationId xmlns:a16="http://schemas.microsoft.com/office/drawing/2014/main" id="{5FA5F56D-6302-68B3-D7B1-273ACC69EBE7}"/>
              </a:ext>
            </a:extLst>
          </p:cNvPr>
          <p:cNvSpPr>
            <a:spLocks noGrp="1"/>
          </p:cNvSpPr>
          <p:nvPr>
            <p:ph type="body" idx="1"/>
          </p:nvPr>
        </p:nvSpPr>
        <p:spPr>
          <a:xfrm>
            <a:off x="675745" y="1416445"/>
            <a:ext cx="4185623" cy="513955"/>
          </a:xfrm>
        </p:spPr>
        <p:txBody>
          <a:bodyPr/>
          <a:lstStyle/>
          <a:p>
            <a:pPr algn="ctr"/>
            <a:r>
              <a:rPr lang="es" sz="1800" dirty="0">
                <a:ea typeface="+mn-lt"/>
                <a:cs typeface="+mn-lt"/>
              </a:rPr>
              <a:t>Postulante</a:t>
            </a:r>
          </a:p>
          <a:p>
            <a:pPr algn="ctr"/>
            <a:endParaRPr lang="fr-FR" dirty="0"/>
          </a:p>
        </p:txBody>
      </p:sp>
      <p:pic>
        <p:nvPicPr>
          <p:cNvPr id="2050" name="Picture 2">
            <a:extLst>
              <a:ext uri="{FF2B5EF4-FFF2-40B4-BE49-F238E27FC236}">
                <a16:creationId xmlns:a16="http://schemas.microsoft.com/office/drawing/2014/main" id="{ABAA4337-3AD8-3E77-304C-C9214DECACE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44349" y="2014538"/>
            <a:ext cx="3048502" cy="4527550"/>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4">
            <a:extLst>
              <a:ext uri="{FF2B5EF4-FFF2-40B4-BE49-F238E27FC236}">
                <a16:creationId xmlns:a16="http://schemas.microsoft.com/office/drawing/2014/main" id="{21D75C71-7FD4-6C2B-C0AA-5B3D51FF54FA}"/>
              </a:ext>
            </a:extLst>
          </p:cNvPr>
          <p:cNvSpPr>
            <a:spLocks noGrp="1"/>
          </p:cNvSpPr>
          <p:nvPr>
            <p:ph type="body" sz="quarter" idx="3"/>
          </p:nvPr>
        </p:nvSpPr>
        <p:spPr>
          <a:xfrm>
            <a:off x="5088383" y="1050213"/>
            <a:ext cx="4185618" cy="880187"/>
          </a:xfrm>
        </p:spPr>
        <p:txBody>
          <a:bodyPr/>
          <a:lstStyle/>
          <a:p>
            <a:pPr algn="ctr"/>
            <a:r>
              <a:rPr lang="es" sz="1800" dirty="0"/>
              <a:t>Hermana joven</a:t>
            </a:r>
            <a:endParaRPr lang="fr-FR" sz="1800" dirty="0"/>
          </a:p>
          <a:p>
            <a:pPr algn="ctr"/>
            <a:endParaRPr lang="fr-FR" dirty="0"/>
          </a:p>
        </p:txBody>
      </p:sp>
      <p:pic>
        <p:nvPicPr>
          <p:cNvPr id="2052" name="Picture 4">
            <a:extLst>
              <a:ext uri="{FF2B5EF4-FFF2-40B4-BE49-F238E27FC236}">
                <a16:creationId xmlns:a16="http://schemas.microsoft.com/office/drawing/2014/main" id="{AE686B66-E3B4-B282-5C5B-320044B96C54}"/>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475508" y="2014538"/>
            <a:ext cx="3411097" cy="452755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58BEDA1E-5CDF-16C6-5828-F619430E016D}"/>
              </a:ext>
            </a:extLst>
          </p:cNvPr>
          <p:cNvSpPr txBox="1"/>
          <p:nvPr/>
        </p:nvSpPr>
        <p:spPr>
          <a:xfrm>
            <a:off x="8886605" y="2449286"/>
            <a:ext cx="2590800" cy="3447098"/>
          </a:xfrm>
          <a:prstGeom prst="rect">
            <a:avLst/>
          </a:prstGeom>
          <a:noFill/>
        </p:spPr>
        <p:txBody>
          <a:bodyPr wrap="square" lIns="91440" tIns="45720" rIns="91440" bIns="45720" rtlCol="0" anchor="t">
            <a:spAutoFit/>
          </a:bodyPr>
          <a:lstStyle/>
          <a:p>
            <a:pPr algn="ctr"/>
            <a:r>
              <a:rPr lang="es" sz="2000" dirty="0">
                <a:ea typeface="+mn-lt"/>
                <a:cs typeface="+mn-lt"/>
              </a:rPr>
              <a:t>María pertenecía a una familia burguesa de Nîmes, hija de médico. Al principio tuvo alguna reticencia para juntarse con muchachas sencillas del campo de Cévennes.</a:t>
            </a:r>
          </a:p>
          <a:p>
            <a:pPr algn="ctr"/>
            <a:endParaRPr lang="fr-FR" dirty="0"/>
          </a:p>
        </p:txBody>
      </p:sp>
    </p:spTree>
    <p:extLst>
      <p:ext uri="{BB962C8B-B14F-4D97-AF65-F5344CB8AC3E}">
        <p14:creationId xmlns:p14="http://schemas.microsoft.com/office/powerpoint/2010/main" val="2943608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FC5F51-88E6-54AC-50EB-9C3694A48EC9}"/>
              </a:ext>
            </a:extLst>
          </p:cNvPr>
          <p:cNvSpPr>
            <a:spLocks noGrp="1"/>
          </p:cNvSpPr>
          <p:nvPr>
            <p:ph type="title"/>
          </p:nvPr>
        </p:nvSpPr>
        <p:spPr>
          <a:xfrm>
            <a:off x="1016624" y="1578133"/>
            <a:ext cx="3319849" cy="2875534"/>
          </a:xfrm>
        </p:spPr>
        <p:txBody>
          <a:bodyPr vert="horz" lIns="91440" tIns="45720" rIns="91440" bIns="45720" rtlCol="0" anchor="b">
            <a:normAutofit fontScale="90000"/>
          </a:bodyPr>
          <a:lstStyle/>
          <a:p>
            <a:r>
              <a:rPr lang="es" dirty="0">
                <a:ea typeface="+mj-lt"/>
                <a:cs typeface="+mj-lt"/>
              </a:rPr>
              <a:t>Una carta manuscrita:</a:t>
            </a:r>
          </a:p>
          <a:p>
            <a:r>
              <a:rPr lang="es" dirty="0">
                <a:ea typeface="+mj-lt"/>
                <a:cs typeface="+mj-lt"/>
              </a:rPr>
              <a:t>carta del 16 de julio de 1871 al Padre d’Alzon</a:t>
            </a:r>
          </a:p>
          <a:p>
            <a:pPr algn="ctr">
              <a:lnSpc>
                <a:spcPct val="90000"/>
              </a:lnSpc>
            </a:pPr>
            <a:endParaRPr lang="en-US" sz="2200" dirty="0"/>
          </a:p>
        </p:txBody>
      </p:sp>
      <p:pic>
        <p:nvPicPr>
          <p:cNvPr id="5" name="Espace réservé du contenu 4" descr="Une image contenant texte, écriture manuscrite, lettre, papier&#10;&#10;Description générée automatiquement">
            <a:extLst>
              <a:ext uri="{FF2B5EF4-FFF2-40B4-BE49-F238E27FC236}">
                <a16:creationId xmlns:a16="http://schemas.microsoft.com/office/drawing/2014/main" id="{620FBB14-46DE-B78F-E3E5-304EC0E9637B}"/>
              </a:ext>
            </a:extLst>
          </p:cNvPr>
          <p:cNvPicPr>
            <a:picLocks noGrp="1" noChangeAspect="1"/>
          </p:cNvPicPr>
          <p:nvPr>
            <p:ph idx="1"/>
          </p:nvPr>
        </p:nvPicPr>
        <p:blipFill rotWithShape="1">
          <a:blip r:embed="rId2"/>
          <a:srcRect t="20851" r="9090" b="854"/>
          <a:stretch/>
        </p:blipFill>
        <p:spPr>
          <a:xfrm>
            <a:off x="4489497" y="-115079"/>
            <a:ext cx="5405617" cy="6871616"/>
          </a:xfrm>
          <a:prstGeom prst="rect">
            <a:avLst/>
          </a:prstGeom>
        </p:spPr>
      </p:pic>
    </p:spTree>
    <p:extLst>
      <p:ext uri="{BB962C8B-B14F-4D97-AF65-F5344CB8AC3E}">
        <p14:creationId xmlns:p14="http://schemas.microsoft.com/office/powerpoint/2010/main" val="36647887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écriture manuscrite, papier, lettre&#10;&#10;Description générée automatiquement">
            <a:extLst>
              <a:ext uri="{FF2B5EF4-FFF2-40B4-BE49-F238E27FC236}">
                <a16:creationId xmlns:a16="http://schemas.microsoft.com/office/drawing/2014/main" id="{4A479F2C-D1AE-358E-16DD-258476E33866}"/>
              </a:ext>
            </a:extLst>
          </p:cNvPr>
          <p:cNvPicPr>
            <a:picLocks noChangeAspect="1"/>
          </p:cNvPicPr>
          <p:nvPr/>
        </p:nvPicPr>
        <p:blipFill>
          <a:blip r:embed="rId2"/>
          <a:stretch>
            <a:fillRect/>
          </a:stretch>
        </p:blipFill>
        <p:spPr>
          <a:xfrm>
            <a:off x="540327" y="207818"/>
            <a:ext cx="8665241" cy="6562273"/>
          </a:xfrm>
          <a:prstGeom prst="rect">
            <a:avLst/>
          </a:prstGeom>
        </p:spPr>
      </p:pic>
      <p:sp>
        <p:nvSpPr>
          <p:cNvPr id="4" name="ZoneTexte 3">
            <a:extLst>
              <a:ext uri="{FF2B5EF4-FFF2-40B4-BE49-F238E27FC236}">
                <a16:creationId xmlns:a16="http://schemas.microsoft.com/office/drawing/2014/main" id="{05AD45FC-814B-AD11-01D8-AA55C8AA8663}"/>
              </a:ext>
            </a:extLst>
          </p:cNvPr>
          <p:cNvSpPr txBox="1"/>
          <p:nvPr/>
        </p:nvSpPr>
        <p:spPr>
          <a:xfrm>
            <a:off x="9628909" y="1427018"/>
            <a:ext cx="2396836" cy="1292662"/>
          </a:xfrm>
          <a:prstGeom prst="rect">
            <a:avLst/>
          </a:prstGeom>
          <a:noFill/>
        </p:spPr>
        <p:txBody>
          <a:bodyPr wrap="square" lIns="91440" tIns="45720" rIns="91440" bIns="45720" rtlCol="0" anchor="t">
            <a:spAutoFit/>
          </a:bodyPr>
          <a:lstStyle/>
          <a:p>
            <a:r>
              <a:rPr lang="es" sz="2000" dirty="0">
                <a:ea typeface="+mn-lt"/>
                <a:cs typeface="+mn-lt"/>
              </a:rPr>
              <a:t>Carta del 16 de julio de 1871 (continuación)</a:t>
            </a:r>
          </a:p>
          <a:p>
            <a:endParaRPr lang="fr-FR" dirty="0"/>
          </a:p>
        </p:txBody>
      </p:sp>
    </p:spTree>
    <p:extLst>
      <p:ext uri="{BB962C8B-B14F-4D97-AF65-F5344CB8AC3E}">
        <p14:creationId xmlns:p14="http://schemas.microsoft.com/office/powerpoint/2010/main" val="20481587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18E0C-1A82-3949-4C58-8E0944E7A3C8}"/>
              </a:ext>
            </a:extLst>
          </p:cNvPr>
          <p:cNvSpPr>
            <a:spLocks noGrp="1"/>
          </p:cNvSpPr>
          <p:nvPr>
            <p:ph type="title"/>
          </p:nvPr>
        </p:nvSpPr>
        <p:spPr>
          <a:xfrm>
            <a:off x="677334" y="609600"/>
            <a:ext cx="3118811" cy="1537855"/>
          </a:xfrm>
        </p:spPr>
        <p:txBody>
          <a:bodyPr>
            <a:normAutofit fontScale="90000"/>
          </a:bodyPr>
          <a:lstStyle/>
          <a:p>
            <a:r>
              <a:rPr lang="es" dirty="0">
                <a:ea typeface="+mj-lt"/>
                <a:cs typeface="+mj-lt"/>
              </a:rPr>
              <a:t>Dactiloscrito de la carta del 16 de julio de 1871</a:t>
            </a:r>
          </a:p>
          <a:p>
            <a:endParaRPr lang="fr-FR" sz="2800" dirty="0"/>
          </a:p>
        </p:txBody>
      </p:sp>
      <p:pic>
        <p:nvPicPr>
          <p:cNvPr id="4" name="Image 3" descr="Une image contenant texte, papier, lettre, Police&#10;&#10;Description générée automatiquement">
            <a:extLst>
              <a:ext uri="{FF2B5EF4-FFF2-40B4-BE49-F238E27FC236}">
                <a16:creationId xmlns:a16="http://schemas.microsoft.com/office/drawing/2014/main" id="{FA1431CF-AB21-F03F-305C-5D4F07FF1C9C}"/>
              </a:ext>
            </a:extLst>
          </p:cNvPr>
          <p:cNvPicPr>
            <a:picLocks noChangeAspect="1"/>
          </p:cNvPicPr>
          <p:nvPr/>
        </p:nvPicPr>
        <p:blipFill>
          <a:blip r:embed="rId2"/>
          <a:stretch>
            <a:fillRect/>
          </a:stretch>
        </p:blipFill>
        <p:spPr>
          <a:xfrm>
            <a:off x="3721769" y="-64750"/>
            <a:ext cx="5302488" cy="7317793"/>
          </a:xfrm>
          <a:prstGeom prst="rect">
            <a:avLst/>
          </a:prstGeom>
        </p:spPr>
      </p:pic>
      <p:sp>
        <p:nvSpPr>
          <p:cNvPr id="5" name="ZoneTexte 4">
            <a:extLst>
              <a:ext uri="{FF2B5EF4-FFF2-40B4-BE49-F238E27FC236}">
                <a16:creationId xmlns:a16="http://schemas.microsoft.com/office/drawing/2014/main" id="{A0998574-5897-93D1-91E6-A16C87390495}"/>
              </a:ext>
            </a:extLst>
          </p:cNvPr>
          <p:cNvSpPr txBox="1"/>
          <p:nvPr/>
        </p:nvSpPr>
        <p:spPr>
          <a:xfrm>
            <a:off x="418824" y="2821805"/>
            <a:ext cx="3635829" cy="1446550"/>
          </a:xfrm>
          <a:prstGeom prst="rect">
            <a:avLst/>
          </a:prstGeom>
          <a:noFill/>
        </p:spPr>
        <p:txBody>
          <a:bodyPr wrap="square" lIns="91440" tIns="45720" rIns="91440" bIns="45720" rtlCol="0" anchor="t">
            <a:spAutoFit/>
          </a:bodyPr>
          <a:lstStyle/>
          <a:p>
            <a:pPr algn="just"/>
            <a:r>
              <a:rPr lang="es" sz="1400" dirty="0">
                <a:ea typeface="+mn-lt"/>
                <a:cs typeface="+mn-lt"/>
              </a:rPr>
              <a:t>Se puede ver en esta carta la salud frágil de Madre Emmanuel Marie; su combate espiritual por la santidad; el calor estival de Nîmes y la popularidad de N.D. de Lourdes ya en 1871.</a:t>
            </a:r>
            <a:endParaRPr lang="fr-FR" sz="1400" dirty="0"/>
          </a:p>
          <a:p>
            <a:endParaRPr lang="fr-FR" dirty="0"/>
          </a:p>
        </p:txBody>
      </p:sp>
    </p:spTree>
    <p:extLst>
      <p:ext uri="{BB962C8B-B14F-4D97-AF65-F5344CB8AC3E}">
        <p14:creationId xmlns:p14="http://schemas.microsoft.com/office/powerpoint/2010/main" val="4322341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675986-EE88-BC04-C6AB-1E4DBEEAAD9A}"/>
              </a:ext>
            </a:extLst>
          </p:cNvPr>
          <p:cNvSpPr>
            <a:spLocks noGrp="1"/>
          </p:cNvSpPr>
          <p:nvPr>
            <p:ph type="title"/>
          </p:nvPr>
        </p:nvSpPr>
        <p:spPr>
          <a:xfrm>
            <a:off x="677335" y="2700867"/>
            <a:ext cx="8596668" cy="1326847"/>
          </a:xfrm>
        </p:spPr>
        <p:txBody>
          <a:bodyPr>
            <a:normAutofit fontScale="90000"/>
          </a:bodyPr>
          <a:lstStyle/>
          <a:p>
            <a:pPr algn="ctr"/>
            <a:r>
              <a:rPr lang="fr-FR" sz="8800" dirty="0">
                <a:ea typeface="+mj-lt"/>
                <a:cs typeface="+mj-lt"/>
              </a:rPr>
              <a:t>Fin</a:t>
            </a:r>
            <a:endParaRPr lang="fr-FR" dirty="0"/>
          </a:p>
        </p:txBody>
      </p:sp>
      <p:sp>
        <p:nvSpPr>
          <p:cNvPr id="3" name="Espace réservé du texte 2">
            <a:extLst>
              <a:ext uri="{FF2B5EF4-FFF2-40B4-BE49-F238E27FC236}">
                <a16:creationId xmlns:a16="http://schemas.microsoft.com/office/drawing/2014/main" id="{D4CB49AD-407D-39E6-D5AD-47A72CB5A3DA}"/>
              </a:ext>
            </a:extLst>
          </p:cNvPr>
          <p:cNvSpPr>
            <a:spLocks noGrp="1"/>
          </p:cNvSpPr>
          <p:nvPr>
            <p:ph type="body" idx="1"/>
          </p:nvPr>
        </p:nvSpPr>
        <p:spPr/>
        <p:txBody>
          <a:bodyPr>
            <a:normAutofit/>
          </a:bodyPr>
          <a:lstStyle/>
          <a:p>
            <a:pPr algn="ctr"/>
            <a:r>
              <a:rPr lang="fr-FR" sz="2400" dirty="0" err="1">
                <a:ea typeface="+mn-lt"/>
                <a:cs typeface="+mn-lt"/>
              </a:rPr>
              <a:t>Autor</a:t>
            </a:r>
            <a:r>
              <a:rPr lang="fr-FR" sz="2400" dirty="0">
                <a:ea typeface="+mn-lt"/>
                <a:cs typeface="+mn-lt"/>
              </a:rPr>
              <a:t>: Sr. Zoé, </a:t>
            </a:r>
            <a:r>
              <a:rPr lang="fr-FR" sz="2400" dirty="0" err="1">
                <a:ea typeface="+mn-lt"/>
                <a:cs typeface="+mn-lt"/>
              </a:rPr>
              <a:t>Oblata</a:t>
            </a:r>
            <a:r>
              <a:rPr lang="fr-FR" sz="2400" dirty="0">
                <a:ea typeface="+mn-lt"/>
                <a:cs typeface="+mn-lt"/>
              </a:rPr>
              <a:t> de la Asunción</a:t>
            </a:r>
            <a:endParaRPr lang="fr-FR" dirty="0"/>
          </a:p>
        </p:txBody>
      </p:sp>
    </p:spTree>
    <p:extLst>
      <p:ext uri="{BB962C8B-B14F-4D97-AF65-F5344CB8AC3E}">
        <p14:creationId xmlns:p14="http://schemas.microsoft.com/office/powerpoint/2010/main" val="25652886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{003DC89D-BCF8-6640-8A20-D3B154317506}tf10001060</Template>
  <TotalTime>626</TotalTime>
  <Words>742</Words>
  <Application>Microsoft Macintosh PowerPoint</Application>
  <PresentationFormat>Grand écran</PresentationFormat>
  <Paragraphs>49</Paragraphs>
  <Slides>10</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10</vt:i4>
      </vt:variant>
    </vt:vector>
  </HeadingPairs>
  <TitlesOfParts>
    <vt:vector size="18" baseType="lpstr">
      <vt:lpstr>Aptos</vt:lpstr>
      <vt:lpstr>Arial</vt:lpstr>
      <vt:lpstr>Calibri</vt:lpstr>
      <vt:lpstr>Times New Roman</vt:lpstr>
      <vt:lpstr>Trebuchet MS</vt:lpstr>
      <vt:lpstr>Wingdings</vt:lpstr>
      <vt:lpstr>Wingdings 3</vt:lpstr>
      <vt:lpstr>Facette</vt:lpstr>
      <vt:lpstr>Madre Emmanuel- Marie de la Compasión (Marie Correnson) </vt:lpstr>
      <vt:lpstr>Un objeto: su anillo de profesión religiosa </vt:lpstr>
      <vt:lpstr>Un escrito que le gusta </vt:lpstr>
      <vt:lpstr>Extractos de correspondencia </vt:lpstr>
      <vt:lpstr>Un lugar: la Comunidad “Notre-Dame de Bulgarie” en Rochebelle, Faubourg du Vigan (Cévennes) </vt:lpstr>
      <vt:lpstr>Dos fotografías de Marie Correnson </vt:lpstr>
      <vt:lpstr>Una carta manuscrita: carta del 16 de julio de 1871 al Padre d’Alzon </vt:lpstr>
      <vt:lpstr>Présentation PowerPoint</vt:lpstr>
      <vt:lpstr>Dactiloscrito de la carta del 16 de julio de 1871 </vt:lpstr>
      <vt:lpstr>Fin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Quelques convictions</dc:title>
  <dc:creator>Véronique Thiébaut</dc:creator>
  <cp:lastModifiedBy>Microsoft Office User</cp:lastModifiedBy>
  <cp:revision>49</cp:revision>
  <dcterms:created xsi:type="dcterms:W3CDTF">2016-01-19T18:07:44Z</dcterms:created>
  <dcterms:modified xsi:type="dcterms:W3CDTF">2025-03-28T08:52:43Z</dcterms:modified>
</cp:coreProperties>
</file>