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6AB61C-FB51-9F1D-F5D0-7CE4499560BD}" v="56" dt="2025-03-28T08:41:15.71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28" autoAdjust="0"/>
    <p:restoredTop sz="94678"/>
  </p:normalViewPr>
  <p:slideViewPr>
    <p:cSldViewPr snapToGrid="0">
      <p:cViewPr varScale="1">
        <p:scale>
          <a:sx n="70" d="100"/>
          <a:sy n="70" d="100"/>
        </p:scale>
        <p:origin x="184" y="1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3/28/25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3/28/25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3/28/25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3/28/25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3/28/25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t>3/28/25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3/28/25</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3/28/25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EF33F0-694F-8DFD-BA33-98A70EA9680E}"/>
              </a:ext>
            </a:extLst>
          </p:cNvPr>
          <p:cNvSpPr>
            <a:spLocks noGrp="1"/>
          </p:cNvSpPr>
          <p:nvPr>
            <p:ph type="ctrTitle"/>
          </p:nvPr>
        </p:nvSpPr>
        <p:spPr>
          <a:xfrm>
            <a:off x="1507067" y="245899"/>
            <a:ext cx="7766936" cy="2845644"/>
          </a:xfrm>
        </p:spPr>
        <p:txBody>
          <a:bodyPr/>
          <a:lstStyle/>
          <a:p>
            <a:pPr algn="ctr"/>
            <a:r>
              <a:rPr lang="en-US" dirty="0"/>
              <a:t>Mother Emmanuel-Marie de la Compassion (Marie </a:t>
            </a:r>
            <a:r>
              <a:rPr lang="en-US" dirty="0" err="1"/>
              <a:t>Correnson</a:t>
            </a:r>
            <a:r>
              <a:rPr lang="en-US" dirty="0"/>
              <a:t>)</a:t>
            </a:r>
            <a:r>
              <a:rPr lang="fr-FR" sz="3600" dirty="0"/>
              <a:t> </a:t>
            </a:r>
            <a:endParaRPr lang="fr-FR" dirty="0"/>
          </a:p>
        </p:txBody>
      </p:sp>
      <p:sp>
        <p:nvSpPr>
          <p:cNvPr id="3" name="Sous-titre 2">
            <a:extLst>
              <a:ext uri="{FF2B5EF4-FFF2-40B4-BE49-F238E27FC236}">
                <a16:creationId xmlns:a16="http://schemas.microsoft.com/office/drawing/2014/main" id="{6F130FA1-514F-AFC3-7FE2-E5339C9481EC}"/>
              </a:ext>
            </a:extLst>
          </p:cNvPr>
          <p:cNvSpPr>
            <a:spLocks noGrp="1"/>
          </p:cNvSpPr>
          <p:nvPr>
            <p:ph type="subTitle" idx="1"/>
          </p:nvPr>
        </p:nvSpPr>
        <p:spPr>
          <a:xfrm>
            <a:off x="457200" y="3243942"/>
            <a:ext cx="10613571" cy="3461657"/>
          </a:xfrm>
        </p:spPr>
        <p:txBody>
          <a:bodyPr>
            <a:normAutofit/>
          </a:bodyPr>
          <a:lstStyle/>
          <a:p>
            <a:pPr algn="ctr"/>
            <a:r>
              <a:rPr lang="en-US" dirty="0"/>
              <a:t>Co-foundress of the Oblates of the Assumption (1842-1900)</a:t>
            </a:r>
            <a:r>
              <a:rPr lang="fr-FR" sz="1600" dirty="0"/>
              <a:t> </a:t>
            </a:r>
            <a:r>
              <a:rPr lang="en-US" dirty="0"/>
              <a:t>Presented via</a:t>
            </a:r>
            <a:r>
              <a:rPr lang="fr-FR" sz="1600" dirty="0"/>
              <a:t> :</a:t>
            </a:r>
          </a:p>
          <a:p>
            <a:pPr marL="285750" indent="-285750" algn="ctr">
              <a:buFont typeface="Arial" panose="020B0604020202020204" pitchFamily="34" charset="0"/>
              <a:buChar char="•"/>
            </a:pPr>
            <a:r>
              <a:rPr lang="es" sz="1500" dirty="0">
                <a:ea typeface="+mn-lt"/>
                <a:cs typeface="+mn-lt"/>
              </a:rPr>
              <a:t>  An object</a:t>
            </a:r>
            <a:endParaRPr lang="fr-FR" dirty="0"/>
          </a:p>
          <a:p>
            <a:pPr marL="285750" indent="-285750" algn="ctr">
              <a:buFont typeface="Arial"/>
              <a:buChar char="•"/>
            </a:pPr>
            <a:r>
              <a:rPr lang="es" sz="1500" dirty="0">
                <a:ea typeface="+mn-lt"/>
                <a:cs typeface="+mn-lt"/>
              </a:rPr>
              <a:t>  A text she loved</a:t>
            </a:r>
            <a:endParaRPr lang="fr-FR" dirty="0"/>
          </a:p>
          <a:p>
            <a:pPr marL="285750" indent="-285750" algn="ctr">
              <a:buFont typeface="Arial"/>
              <a:buChar char="•"/>
            </a:pPr>
            <a:r>
              <a:rPr lang="es" sz="1500" dirty="0">
                <a:ea typeface="+mn-lt"/>
                <a:cs typeface="+mn-lt"/>
              </a:rPr>
              <a:t>  Something she wrote</a:t>
            </a:r>
            <a:endParaRPr lang="fr-FR" dirty="0"/>
          </a:p>
          <a:p>
            <a:pPr marL="285750" indent="-285750" algn="ctr">
              <a:buFont typeface="Arial"/>
              <a:buChar char="•"/>
            </a:pPr>
            <a:r>
              <a:rPr lang="es" sz="1500" dirty="0">
                <a:ea typeface="+mn-lt"/>
                <a:cs typeface="+mn-lt"/>
              </a:rPr>
              <a:t>  A place</a:t>
            </a:r>
            <a:endParaRPr lang="fr-FR" dirty="0"/>
          </a:p>
          <a:p>
            <a:pPr marL="285750" indent="-285750" algn="ctr">
              <a:buFont typeface="Arial"/>
              <a:buChar char="•"/>
            </a:pPr>
            <a:r>
              <a:rPr lang="es" sz="1500" dirty="0">
                <a:ea typeface="+mn-lt"/>
                <a:cs typeface="+mn-lt"/>
              </a:rPr>
              <a:t> 2 portraits</a:t>
            </a:r>
            <a:endParaRPr lang="fr-FR" dirty="0"/>
          </a:p>
          <a:p>
            <a:pPr marL="285750" indent="-285750" algn="ctr">
              <a:buFont typeface="Arial"/>
              <a:buChar char="•"/>
            </a:pPr>
            <a:r>
              <a:rPr lang="es" sz="1500" dirty="0">
                <a:ea typeface="+mn-lt"/>
                <a:cs typeface="+mn-lt"/>
              </a:rPr>
              <a:t>  A manuscript</a:t>
            </a:r>
            <a:endParaRPr lang="fr-FR" dirty="0"/>
          </a:p>
          <a:p>
            <a:pPr algn="ctr"/>
            <a:endParaRPr lang="fr-FR" sz="3200" dirty="0"/>
          </a:p>
        </p:txBody>
      </p:sp>
    </p:spTree>
    <p:extLst>
      <p:ext uri="{BB962C8B-B14F-4D97-AF65-F5344CB8AC3E}">
        <p14:creationId xmlns:p14="http://schemas.microsoft.com/office/powerpoint/2010/main" val="1582559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E4951899-B99C-47AB-9C7C-16264D7A1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B94D217E-92A1-48B2-B6BF-8B6A35AF9D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69582FD9-95AB-4339-8A07-BAD420BE1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6778DC79-DE09-4F89-81B1-275C542D7F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5" name="Rectangle 25">
              <a:extLst>
                <a:ext uri="{FF2B5EF4-FFF2-40B4-BE49-F238E27FC236}">
                  <a16:creationId xmlns:a16="http://schemas.microsoft.com/office/drawing/2014/main" id="{EAEC370A-1F34-4D8E-B065-81F6F568A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6" name="Isosceles Triangle 15">
              <a:extLst>
                <a:ext uri="{FF2B5EF4-FFF2-40B4-BE49-F238E27FC236}">
                  <a16:creationId xmlns:a16="http://schemas.microsoft.com/office/drawing/2014/main" id="{A816EDF3-D9EE-488C-AFDC-022381513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7" name="Rectangle 27">
              <a:extLst>
                <a:ext uri="{FF2B5EF4-FFF2-40B4-BE49-F238E27FC236}">
                  <a16:creationId xmlns:a16="http://schemas.microsoft.com/office/drawing/2014/main" id="{E8330BD4-97D9-4D24-815A-0E557B04F9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8" name="Rectangle 28">
              <a:extLst>
                <a:ext uri="{FF2B5EF4-FFF2-40B4-BE49-F238E27FC236}">
                  <a16:creationId xmlns:a16="http://schemas.microsoft.com/office/drawing/2014/main" id="{EA8EDE67-BAC0-478C-99D9-BBC5AD5320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9" name="Rectangle 29">
              <a:extLst>
                <a:ext uri="{FF2B5EF4-FFF2-40B4-BE49-F238E27FC236}">
                  <a16:creationId xmlns:a16="http://schemas.microsoft.com/office/drawing/2014/main" id="{33DFB3F3-2523-4F1F-BC2B-B97C172F2C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0" name="Isosceles Triangle 19">
              <a:extLst>
                <a:ext uri="{FF2B5EF4-FFF2-40B4-BE49-F238E27FC236}">
                  <a16:creationId xmlns:a16="http://schemas.microsoft.com/office/drawing/2014/main" id="{5E5660E4-7443-4FCC-AD43-9D1AE972B5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1" name="Isosceles Triangle 20">
              <a:extLst>
                <a:ext uri="{FF2B5EF4-FFF2-40B4-BE49-F238E27FC236}">
                  <a16:creationId xmlns:a16="http://schemas.microsoft.com/office/drawing/2014/main" id="{4EDF9C36-B365-4426-85B9-82E0DE187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sp>
        <p:nvSpPr>
          <p:cNvPr id="2" name="Titre 1">
            <a:extLst>
              <a:ext uri="{FF2B5EF4-FFF2-40B4-BE49-F238E27FC236}">
                <a16:creationId xmlns:a16="http://schemas.microsoft.com/office/drawing/2014/main" id="{D97721FF-3FA7-6D98-33B3-4E17BD7D0B7C}"/>
              </a:ext>
            </a:extLst>
          </p:cNvPr>
          <p:cNvSpPr>
            <a:spLocks noGrp="1"/>
          </p:cNvSpPr>
          <p:nvPr>
            <p:ph type="title"/>
          </p:nvPr>
        </p:nvSpPr>
        <p:spPr>
          <a:xfrm>
            <a:off x="5536734" y="609600"/>
            <a:ext cx="3737268" cy="1320800"/>
          </a:xfrm>
        </p:spPr>
        <p:txBody>
          <a:bodyPr vert="horz" lIns="91440" tIns="45720" rIns="91440" bIns="45720" rtlCol="0" anchor="t">
            <a:normAutofit fontScale="90000"/>
          </a:bodyPr>
          <a:lstStyle/>
          <a:p>
            <a:r>
              <a:rPr lang="en-US" dirty="0"/>
              <a:t>An object: the ring of her religious profession</a:t>
            </a:r>
            <a:r>
              <a:rPr lang="fr-FR" sz="1200" dirty="0"/>
              <a:t> </a:t>
            </a:r>
            <a:endParaRPr lang="en-US" sz="2800" dirty="0"/>
          </a:p>
        </p:txBody>
      </p:sp>
      <p:sp>
        <p:nvSpPr>
          <p:cNvPr id="4" name="Espace réservé du contenu 3">
            <a:extLst>
              <a:ext uri="{FF2B5EF4-FFF2-40B4-BE49-F238E27FC236}">
                <a16:creationId xmlns:a16="http://schemas.microsoft.com/office/drawing/2014/main" id="{A525B46D-B5EA-D5C8-F1B9-0E2C18C3609E}"/>
              </a:ext>
            </a:extLst>
          </p:cNvPr>
          <p:cNvSpPr>
            <a:spLocks noGrp="1"/>
          </p:cNvSpPr>
          <p:nvPr>
            <p:ph sz="half" idx="2"/>
          </p:nvPr>
        </p:nvSpPr>
        <p:spPr>
          <a:xfrm>
            <a:off x="5209563" y="2288605"/>
            <a:ext cx="4064439" cy="3880773"/>
          </a:xfrm>
        </p:spPr>
        <p:txBody>
          <a:bodyPr vert="horz" lIns="91440" tIns="45720" rIns="91440" bIns="45720" rtlCol="0" anchor="t">
            <a:normAutofit fontScale="92500" lnSpcReduction="10000"/>
          </a:bodyPr>
          <a:lstStyle/>
          <a:p>
            <a:pPr algn="just"/>
            <a:r>
              <a:rPr lang="en-US" dirty="0"/>
              <a:t>Alliance ring offered by Father Emmanuel </a:t>
            </a:r>
            <a:r>
              <a:rPr lang="en-US" dirty="0" err="1"/>
              <a:t>d’Alzon</a:t>
            </a:r>
            <a:r>
              <a:rPr lang="en-US" dirty="0"/>
              <a:t>, on the day of her perpetual vows on April 18, 1868, after a year of novitiate in </a:t>
            </a:r>
            <a:r>
              <a:rPr lang="en-US" dirty="0" err="1"/>
              <a:t>Rochebelle</a:t>
            </a:r>
            <a:r>
              <a:rPr lang="en-US" dirty="0"/>
              <a:t>, Faubourg du Vigan (in the </a:t>
            </a:r>
            <a:r>
              <a:rPr lang="en-US" dirty="0" err="1"/>
              <a:t>Cévennes</a:t>
            </a:r>
            <a:r>
              <a:rPr lang="en-US" dirty="0"/>
              <a:t>), in the house where the Oblates were founded, on May 24, 1865. Father </a:t>
            </a:r>
            <a:r>
              <a:rPr lang="en-US" dirty="0" err="1"/>
              <a:t>d’Alzon</a:t>
            </a:r>
            <a:r>
              <a:rPr lang="en-US" dirty="0"/>
              <a:t> had the initials engraved on it: R.C.M.T.M.S.E. </a:t>
            </a:r>
          </a:p>
          <a:p>
            <a:pPr marL="0" indent="0" algn="just">
              <a:buNone/>
            </a:pPr>
            <a:r>
              <a:rPr lang="fr-FR" i="1" dirty="0"/>
              <a:t>« Rosa </a:t>
            </a:r>
            <a:r>
              <a:rPr lang="fr-FR" i="1" dirty="0" err="1"/>
              <a:t>Cordis</a:t>
            </a:r>
            <a:r>
              <a:rPr lang="fr-FR" i="1" dirty="0"/>
              <a:t> </a:t>
            </a:r>
            <a:r>
              <a:rPr lang="fr-FR" i="1" dirty="0" err="1"/>
              <a:t>Mei</a:t>
            </a:r>
            <a:r>
              <a:rPr lang="fr-FR" i="1" dirty="0"/>
              <a:t> Tu </a:t>
            </a:r>
            <a:r>
              <a:rPr lang="fr-FR" i="1" dirty="0" err="1"/>
              <a:t>Mihi</a:t>
            </a:r>
            <a:r>
              <a:rPr lang="fr-FR" i="1" dirty="0"/>
              <a:t> </a:t>
            </a:r>
            <a:r>
              <a:rPr lang="fr-FR" i="1" dirty="0" err="1"/>
              <a:t>Sponsa</a:t>
            </a:r>
            <a:r>
              <a:rPr lang="fr-FR" i="1" dirty="0"/>
              <a:t> </a:t>
            </a:r>
            <a:r>
              <a:rPr lang="fr-FR" i="1" dirty="0" err="1"/>
              <a:t>Esto</a:t>
            </a:r>
            <a:r>
              <a:rPr lang="fr-FR" i="1" dirty="0"/>
              <a:t> »</a:t>
            </a:r>
            <a:r>
              <a:rPr lang="fr-FR" sz="1600" dirty="0"/>
              <a:t> </a:t>
            </a:r>
          </a:p>
          <a:p>
            <a:pPr marL="0" indent="0" algn="just">
              <a:buNone/>
            </a:pPr>
            <a:r>
              <a:rPr lang="en-US" i="1" dirty="0"/>
              <a:t>“Rose of My Heart be my Bride”</a:t>
            </a:r>
            <a:r>
              <a:rPr lang="fr-FR" sz="1600" dirty="0"/>
              <a:t> </a:t>
            </a:r>
          </a:p>
          <a:p>
            <a:pPr marL="0" indent="0" algn="just">
              <a:buNone/>
            </a:pPr>
            <a:r>
              <a:rPr lang="en-US" dirty="0"/>
              <a:t>Words received from Saint Rose of Lima, a saint dear to her.</a:t>
            </a:r>
            <a:endParaRPr lang="fr-FR" dirty="0"/>
          </a:p>
          <a:p>
            <a:pPr marL="0" indent="0" algn="just">
              <a:buNone/>
            </a:pPr>
            <a:endParaRPr lang="fr-FR" sz="1600" dirty="0"/>
          </a:p>
          <a:p>
            <a:pPr marL="0" indent="0" algn="just">
              <a:buNone/>
            </a:pPr>
            <a:endParaRPr lang="en-US" sz="1700" dirty="0"/>
          </a:p>
          <a:p>
            <a:pPr marL="0" indent="0">
              <a:lnSpc>
                <a:spcPct val="90000"/>
              </a:lnSpc>
              <a:buNone/>
            </a:pPr>
            <a:endParaRPr lang="en-US" sz="1700" dirty="0"/>
          </a:p>
        </p:txBody>
      </p:sp>
      <p:pic>
        <p:nvPicPr>
          <p:cNvPr id="6" name="Espace réservé du contenu 5" descr="Une image contenant ciseaux, intérieur, outil, sol&#10;&#10;Description générée automatiquement">
            <a:extLst>
              <a:ext uri="{FF2B5EF4-FFF2-40B4-BE49-F238E27FC236}">
                <a16:creationId xmlns:a16="http://schemas.microsoft.com/office/drawing/2014/main" id="{30B28B6C-C690-8781-7A93-F26F92C49C8B}"/>
              </a:ext>
            </a:extLst>
          </p:cNvPr>
          <p:cNvPicPr>
            <a:picLocks noGrp="1" noChangeAspect="1"/>
          </p:cNvPicPr>
          <p:nvPr>
            <p:ph sz="half" idx="1"/>
          </p:nvPr>
        </p:nvPicPr>
        <p:blipFill rotWithShape="1">
          <a:blip r:embed="rId2"/>
          <a:srcRect l="21341" r="19659"/>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3" name="Isosceles Triangle 22">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Tree>
    <p:extLst>
      <p:ext uri="{BB962C8B-B14F-4D97-AF65-F5344CB8AC3E}">
        <p14:creationId xmlns:p14="http://schemas.microsoft.com/office/powerpoint/2010/main" val="3934719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2FC5D4-4C63-02C0-6DE7-980855591817}"/>
              </a:ext>
            </a:extLst>
          </p:cNvPr>
          <p:cNvSpPr>
            <a:spLocks noGrp="1"/>
          </p:cNvSpPr>
          <p:nvPr>
            <p:ph type="title"/>
          </p:nvPr>
        </p:nvSpPr>
        <p:spPr/>
        <p:txBody>
          <a:bodyPr/>
          <a:lstStyle/>
          <a:p>
            <a:pPr algn="just"/>
            <a:r>
              <a:rPr lang="en-US" dirty="0"/>
              <a:t>A writing she loves</a:t>
            </a:r>
            <a:r>
              <a:rPr lang="fr-FR" sz="1200" dirty="0"/>
              <a:t> </a:t>
            </a:r>
            <a:endParaRPr lang="fr-FR" dirty="0"/>
          </a:p>
        </p:txBody>
      </p:sp>
      <p:sp>
        <p:nvSpPr>
          <p:cNvPr id="3" name="Espace réservé du contenu 2">
            <a:extLst>
              <a:ext uri="{FF2B5EF4-FFF2-40B4-BE49-F238E27FC236}">
                <a16:creationId xmlns:a16="http://schemas.microsoft.com/office/drawing/2014/main" id="{F262DF5A-BF57-EC48-E225-47F01E6A714A}"/>
              </a:ext>
            </a:extLst>
          </p:cNvPr>
          <p:cNvSpPr>
            <a:spLocks noGrp="1"/>
          </p:cNvSpPr>
          <p:nvPr>
            <p:ph sz="half" idx="1"/>
          </p:nvPr>
        </p:nvSpPr>
        <p:spPr>
          <a:xfrm>
            <a:off x="677334" y="1676400"/>
            <a:ext cx="4950580" cy="4865914"/>
          </a:xfrm>
        </p:spPr>
        <p:txBody>
          <a:bodyPr vert="horz" lIns="91440" tIns="45720" rIns="91440" bIns="45720" rtlCol="0" anchor="t">
            <a:normAutofit lnSpcReduction="10000"/>
          </a:bodyPr>
          <a:lstStyle/>
          <a:p>
            <a:pPr algn="just">
              <a:buNone/>
            </a:pPr>
            <a:r>
              <a:rPr lang="en-US" dirty="0">
                <a:solidFill>
                  <a:srgbClr val="0070C0"/>
                </a:solidFill>
              </a:rPr>
              <a:t>Excerpt of a letter from Father </a:t>
            </a:r>
            <a:r>
              <a:rPr lang="en-US" dirty="0" err="1">
                <a:solidFill>
                  <a:srgbClr val="0070C0"/>
                </a:solidFill>
              </a:rPr>
              <a:t>d'Alzon</a:t>
            </a:r>
            <a:r>
              <a:rPr lang="en-US" dirty="0">
                <a:solidFill>
                  <a:srgbClr val="0070C0"/>
                </a:solidFill>
              </a:rPr>
              <a:t> from Rome, during the First Vatican Council (December 14, 1869)</a:t>
            </a:r>
            <a:r>
              <a:rPr lang="fr-FR" sz="1200" dirty="0">
                <a:solidFill>
                  <a:srgbClr val="0070C0"/>
                </a:solidFill>
              </a:rPr>
              <a:t> </a:t>
            </a:r>
            <a:endParaRPr lang="fr-FR" sz="2000" dirty="0">
              <a:solidFill>
                <a:srgbClr val="0070C0"/>
              </a:solidFill>
            </a:endParaRPr>
          </a:p>
          <a:p>
            <a:pPr algn="just">
              <a:buNone/>
            </a:pPr>
            <a:r>
              <a:rPr lang="en-US" dirty="0"/>
              <a:t>"One senses that those for whom the Council is held are the friends of God, the little ones and the poor. Believe me, the power of the future is there. It is through poverty and humility that the world will be saved, if it can be. If anything could sadden me, it would be to see the work of the Oblates deviate. And if I can seek one of the reasons for my weakness for them, it is this humble spirit, more apt, it seems to me, to reach a part of the world that our lord loves especially.”</a:t>
            </a:r>
            <a:r>
              <a:rPr lang="fr-FR" sz="1200" dirty="0"/>
              <a:t> </a:t>
            </a:r>
            <a:endParaRPr lang="fr-FR" sz="2000" dirty="0"/>
          </a:p>
          <a:p>
            <a:pPr marL="0" indent="0">
              <a:buNone/>
            </a:pPr>
            <a:endParaRPr lang="fr-FR" dirty="0"/>
          </a:p>
        </p:txBody>
      </p:sp>
      <p:sp>
        <p:nvSpPr>
          <p:cNvPr id="4" name="Espace réservé du contenu 3">
            <a:extLst>
              <a:ext uri="{FF2B5EF4-FFF2-40B4-BE49-F238E27FC236}">
                <a16:creationId xmlns:a16="http://schemas.microsoft.com/office/drawing/2014/main" id="{EBD48D1B-3B88-8D95-DD40-A6352C2172DA}"/>
              </a:ext>
            </a:extLst>
          </p:cNvPr>
          <p:cNvSpPr>
            <a:spLocks noGrp="1"/>
          </p:cNvSpPr>
          <p:nvPr>
            <p:ph sz="half" idx="2"/>
          </p:nvPr>
        </p:nvSpPr>
        <p:spPr>
          <a:xfrm>
            <a:off x="5998029" y="2862943"/>
            <a:ext cx="3733800" cy="3178419"/>
          </a:xfrm>
        </p:spPr>
        <p:txBody>
          <a:bodyPr vert="horz" lIns="91440" tIns="45720" rIns="91440" bIns="45720" rtlCol="0" anchor="t">
            <a:normAutofit lnSpcReduction="10000"/>
          </a:bodyPr>
          <a:lstStyle/>
          <a:p>
            <a:pPr algn="just">
              <a:buNone/>
            </a:pPr>
            <a:r>
              <a:rPr lang="en-US" i="1" dirty="0"/>
              <a:t>This text highlights the virtue of humility that the Oblate Sisters seek to cultivate, as well as their closeness to the poor and the little ones. The mention of the Council reminds us that Mother E-Marie </a:t>
            </a:r>
            <a:r>
              <a:rPr lang="en-US" i="1" dirty="0" err="1"/>
              <a:t>Correnson</a:t>
            </a:r>
            <a:r>
              <a:rPr lang="en-US" i="1" dirty="0"/>
              <a:t> was a daughter of the Church (Triple love of the Oblate Sisters: Christ, the Virgin, and the Church).</a:t>
            </a:r>
            <a:r>
              <a:rPr lang="fr-FR" sz="1200" dirty="0"/>
              <a:t> </a:t>
            </a:r>
            <a:endParaRPr lang="fr-FR" sz="2000" i="1" dirty="0"/>
          </a:p>
        </p:txBody>
      </p:sp>
      <p:pic>
        <p:nvPicPr>
          <p:cNvPr id="1026" name="Picture 2" descr="Manuscrits – Éditions Plumes Solidaires">
            <a:extLst>
              <a:ext uri="{FF2B5EF4-FFF2-40B4-BE49-F238E27FC236}">
                <a16:creationId xmlns:a16="http://schemas.microsoft.com/office/drawing/2014/main" id="{A885FD60-F5CC-A18A-EE59-375E637B1F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3562" y="180975"/>
            <a:ext cx="3569238" cy="2377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810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CEA51F-1D41-FD39-2823-F336244265B0}"/>
              </a:ext>
            </a:extLst>
          </p:cNvPr>
          <p:cNvSpPr>
            <a:spLocks noGrp="1"/>
          </p:cNvSpPr>
          <p:nvPr>
            <p:ph type="title"/>
          </p:nvPr>
        </p:nvSpPr>
        <p:spPr/>
        <p:txBody>
          <a:bodyPr/>
          <a:lstStyle/>
          <a:p>
            <a:pPr algn="just"/>
            <a:r>
              <a:rPr lang="en-US" dirty="0"/>
              <a:t>Excepts of her correspondence</a:t>
            </a:r>
            <a:r>
              <a:rPr lang="fr-FR" sz="1200" dirty="0"/>
              <a:t> </a:t>
            </a:r>
            <a:endParaRPr lang="fr-FR" dirty="0"/>
          </a:p>
        </p:txBody>
      </p:sp>
      <p:sp>
        <p:nvSpPr>
          <p:cNvPr id="3" name="Espace réservé du contenu 2">
            <a:extLst>
              <a:ext uri="{FF2B5EF4-FFF2-40B4-BE49-F238E27FC236}">
                <a16:creationId xmlns:a16="http://schemas.microsoft.com/office/drawing/2014/main" id="{779CFAE3-0F3F-3EA2-573F-606D41E79A0A}"/>
              </a:ext>
            </a:extLst>
          </p:cNvPr>
          <p:cNvSpPr>
            <a:spLocks noGrp="1"/>
          </p:cNvSpPr>
          <p:nvPr>
            <p:ph sz="half" idx="1"/>
          </p:nvPr>
        </p:nvSpPr>
        <p:spPr>
          <a:xfrm>
            <a:off x="555172" y="1600200"/>
            <a:ext cx="4306198" cy="4441161"/>
          </a:xfrm>
        </p:spPr>
        <p:txBody>
          <a:bodyPr vert="horz" lIns="91440" tIns="45720" rIns="91440" bIns="45720" rtlCol="0" anchor="t">
            <a:normAutofit/>
          </a:bodyPr>
          <a:lstStyle/>
          <a:p>
            <a:r>
              <a:rPr lang="en-US" b="1" dirty="0">
                <a:solidFill>
                  <a:srgbClr val="0070C0"/>
                </a:solidFill>
              </a:rPr>
              <a:t>Extract from a letter to Father E. </a:t>
            </a:r>
            <a:r>
              <a:rPr lang="en-US" b="1" dirty="0" err="1">
                <a:solidFill>
                  <a:srgbClr val="0070C0"/>
                </a:solidFill>
              </a:rPr>
              <a:t>d’Alzon</a:t>
            </a:r>
            <a:r>
              <a:rPr lang="en-US" b="1" dirty="0">
                <a:solidFill>
                  <a:srgbClr val="0070C0"/>
                </a:solidFill>
              </a:rPr>
              <a:t>, August 29, 1864 (she is 22 years old; he is her spiritual director)</a:t>
            </a:r>
            <a:r>
              <a:rPr lang="fr-FR" sz="1200" dirty="0">
                <a:solidFill>
                  <a:srgbClr val="0070C0"/>
                </a:solidFill>
              </a:rPr>
              <a:t> </a:t>
            </a:r>
            <a:endParaRPr lang="fr-FR" b="1" dirty="0">
              <a:solidFill>
                <a:srgbClr val="0070C0"/>
              </a:solidFill>
            </a:endParaRPr>
          </a:p>
          <a:p>
            <a:pPr marL="0" indent="0" algn="just">
              <a:buNone/>
            </a:pPr>
            <a:r>
              <a:rPr lang="fr-FR" dirty="0"/>
              <a:t>I</a:t>
            </a:r>
            <a:r>
              <a:rPr lang="en-US" dirty="0"/>
              <a:t> must therefore move quickly towards perfection; I know that I have much to do and that I must give myself to Our Lord more completely than I have done until today… Ask our Lord for me to have a great love for Him. I strongly feel that this is what I lack.</a:t>
            </a:r>
            <a:r>
              <a:rPr lang="fr-FR" sz="1200" dirty="0"/>
              <a:t> </a:t>
            </a:r>
            <a:endParaRPr lang="fr-FR" dirty="0"/>
          </a:p>
          <a:p>
            <a:endParaRPr lang="fr-FR" dirty="0"/>
          </a:p>
        </p:txBody>
      </p:sp>
      <p:sp>
        <p:nvSpPr>
          <p:cNvPr id="4" name="Espace réservé du contenu 3">
            <a:extLst>
              <a:ext uri="{FF2B5EF4-FFF2-40B4-BE49-F238E27FC236}">
                <a16:creationId xmlns:a16="http://schemas.microsoft.com/office/drawing/2014/main" id="{3055365E-805D-EE2A-77AA-8F32CF221969}"/>
              </a:ext>
            </a:extLst>
          </p:cNvPr>
          <p:cNvSpPr>
            <a:spLocks noGrp="1"/>
          </p:cNvSpPr>
          <p:nvPr>
            <p:ph sz="half" idx="2"/>
          </p:nvPr>
        </p:nvSpPr>
        <p:spPr>
          <a:xfrm>
            <a:off x="5089969" y="1600201"/>
            <a:ext cx="4478573" cy="3483428"/>
          </a:xfrm>
        </p:spPr>
        <p:txBody>
          <a:bodyPr vert="horz" lIns="91440" tIns="45720" rIns="91440" bIns="45720" rtlCol="0" anchor="t">
            <a:normAutofit/>
          </a:bodyPr>
          <a:lstStyle/>
          <a:p>
            <a:r>
              <a:rPr lang="en-US" b="1" dirty="0">
                <a:solidFill>
                  <a:srgbClr val="0070C0"/>
                </a:solidFill>
              </a:rPr>
              <a:t>Extract from a letter to Mother Marguerite-Marie </a:t>
            </a:r>
            <a:r>
              <a:rPr lang="en-US" b="1" dirty="0" err="1">
                <a:solidFill>
                  <a:srgbClr val="0070C0"/>
                </a:solidFill>
              </a:rPr>
              <a:t>Chamska</a:t>
            </a:r>
            <a:r>
              <a:rPr lang="en-US" b="1" dirty="0">
                <a:solidFill>
                  <a:srgbClr val="0070C0"/>
                </a:solidFill>
              </a:rPr>
              <a:t>, on February 21, 1893 (she is 51 years old)</a:t>
            </a:r>
            <a:r>
              <a:rPr lang="fr-FR" sz="1200" dirty="0">
                <a:solidFill>
                  <a:srgbClr val="0070C0"/>
                </a:solidFill>
              </a:rPr>
              <a:t> </a:t>
            </a:r>
            <a:endParaRPr lang="fr-FR" b="1" dirty="0">
              <a:solidFill>
                <a:srgbClr val="0070C0"/>
              </a:solidFill>
            </a:endParaRPr>
          </a:p>
          <a:p>
            <a:r>
              <a:rPr lang="fr-FR" dirty="0"/>
              <a:t>"How good </a:t>
            </a:r>
            <a:r>
              <a:rPr lang="fr-FR" dirty="0" err="1"/>
              <a:t>God</a:t>
            </a:r>
            <a:r>
              <a:rPr lang="fr-FR" dirty="0"/>
              <a:t> has been to us! </a:t>
            </a:r>
            <a:r>
              <a:rPr lang="fr-FR" dirty="0" err="1"/>
              <a:t>What</a:t>
            </a:r>
            <a:r>
              <a:rPr lang="fr-FR" dirty="0"/>
              <a:t> a </a:t>
            </a:r>
            <a:r>
              <a:rPr lang="fr-FR" dirty="0" err="1"/>
              <a:t>Father</a:t>
            </a:r>
            <a:r>
              <a:rPr lang="fr-FR" dirty="0"/>
              <a:t>! I </a:t>
            </a:r>
            <a:r>
              <a:rPr lang="fr-FR" dirty="0" err="1"/>
              <a:t>am</a:t>
            </a:r>
            <a:r>
              <a:rPr lang="fr-FR" dirty="0"/>
              <a:t> happy to </a:t>
            </a:r>
            <a:r>
              <a:rPr lang="fr-FR" dirty="0" err="1"/>
              <a:t>belong</a:t>
            </a:r>
            <a:r>
              <a:rPr lang="fr-FR" dirty="0"/>
              <a:t> to </a:t>
            </a:r>
            <a:r>
              <a:rPr lang="fr-FR" dirty="0" err="1"/>
              <a:t>Him</a:t>
            </a:r>
            <a:r>
              <a:rPr lang="fr-FR" dirty="0"/>
              <a:t>. I </a:t>
            </a:r>
            <a:r>
              <a:rPr lang="fr-FR" dirty="0" err="1"/>
              <a:t>would</a:t>
            </a:r>
            <a:r>
              <a:rPr lang="fr-FR" dirty="0"/>
              <a:t> </a:t>
            </a:r>
            <a:r>
              <a:rPr lang="fr-FR" dirty="0" err="1"/>
              <a:t>like</a:t>
            </a:r>
            <a:r>
              <a:rPr lang="fr-FR" dirty="0"/>
              <a:t> to </a:t>
            </a:r>
            <a:r>
              <a:rPr lang="fr-FR" dirty="0" err="1"/>
              <a:t>give</a:t>
            </a:r>
            <a:r>
              <a:rPr lang="fr-FR" dirty="0"/>
              <a:t> </a:t>
            </a:r>
            <a:r>
              <a:rPr lang="fr-FR" dirty="0" err="1"/>
              <a:t>myself</a:t>
            </a:r>
            <a:r>
              <a:rPr lang="fr-FR" dirty="0"/>
              <a:t> </a:t>
            </a:r>
            <a:r>
              <a:rPr lang="fr-FR" dirty="0" err="1"/>
              <a:t>even</a:t>
            </a:r>
            <a:r>
              <a:rPr lang="fr-FR" dirty="0"/>
              <a:t> more </a:t>
            </a:r>
            <a:r>
              <a:rPr lang="fr-FR" dirty="0" err="1"/>
              <a:t>intimately</a:t>
            </a:r>
            <a:r>
              <a:rPr lang="fr-FR" dirty="0"/>
              <a:t>, and </a:t>
            </a:r>
            <a:r>
              <a:rPr lang="fr-FR" dirty="0" err="1"/>
              <a:t>yet</a:t>
            </a:r>
            <a:r>
              <a:rPr lang="fr-FR" dirty="0"/>
              <a:t> I </a:t>
            </a:r>
            <a:r>
              <a:rPr lang="fr-FR" dirty="0" err="1"/>
              <a:t>feel</a:t>
            </a:r>
            <a:r>
              <a:rPr lang="fr-FR" dirty="0"/>
              <a:t> </a:t>
            </a:r>
            <a:r>
              <a:rPr lang="fr-FR" dirty="0" err="1"/>
              <a:t>that</a:t>
            </a:r>
            <a:r>
              <a:rPr lang="fr-FR" dirty="0"/>
              <a:t> I </a:t>
            </a:r>
            <a:r>
              <a:rPr lang="fr-FR" dirty="0" err="1"/>
              <a:t>belong</a:t>
            </a:r>
            <a:r>
              <a:rPr lang="fr-FR" dirty="0"/>
              <a:t> to </a:t>
            </a:r>
            <a:r>
              <a:rPr lang="fr-FR" dirty="0" err="1"/>
              <a:t>Him</a:t>
            </a:r>
            <a:r>
              <a:rPr lang="fr-FR" dirty="0"/>
              <a:t> </a:t>
            </a:r>
            <a:r>
              <a:rPr lang="fr-FR" dirty="0" err="1"/>
              <a:t>entirely</a:t>
            </a:r>
            <a:r>
              <a:rPr lang="fr-FR" dirty="0"/>
              <a:t>, </a:t>
            </a:r>
            <a:r>
              <a:rPr lang="fr-FR" dirty="0" err="1"/>
              <a:t>yes</a:t>
            </a:r>
            <a:r>
              <a:rPr lang="fr-FR" dirty="0"/>
              <a:t>, to </a:t>
            </a:r>
            <a:r>
              <a:rPr lang="fr-FR" dirty="0" err="1"/>
              <a:t>Him</a:t>
            </a:r>
            <a:r>
              <a:rPr lang="fr-FR" dirty="0"/>
              <a:t> </a:t>
            </a:r>
            <a:r>
              <a:rPr lang="fr-FR" dirty="0" err="1"/>
              <a:t>alone</a:t>
            </a:r>
            <a:r>
              <a:rPr lang="fr-FR" dirty="0"/>
              <a:t>, </a:t>
            </a:r>
            <a:r>
              <a:rPr lang="fr-FR" dirty="0" err="1"/>
              <a:t>my</a:t>
            </a:r>
            <a:r>
              <a:rPr lang="fr-FR" dirty="0"/>
              <a:t> </a:t>
            </a:r>
            <a:r>
              <a:rPr lang="fr-FR" dirty="0" err="1"/>
              <a:t>God</a:t>
            </a:r>
            <a:r>
              <a:rPr lang="fr-FR" dirty="0"/>
              <a:t>, </a:t>
            </a:r>
            <a:r>
              <a:rPr lang="fr-FR" dirty="0" err="1"/>
              <a:t>now</a:t>
            </a:r>
            <a:r>
              <a:rPr lang="fr-FR" dirty="0"/>
              <a:t> and </a:t>
            </a:r>
            <a:r>
              <a:rPr lang="fr-FR" dirty="0" err="1"/>
              <a:t>forever</a:t>
            </a:r>
            <a:r>
              <a:rPr lang="fr-FR" dirty="0"/>
              <a:t>."</a:t>
            </a:r>
          </a:p>
          <a:p>
            <a:pPr marL="0" indent="0" algn="just">
              <a:buNone/>
            </a:pPr>
            <a:endParaRPr lang="fr-FR" dirty="0"/>
          </a:p>
          <a:p>
            <a:endParaRPr lang="fr-FR" dirty="0"/>
          </a:p>
        </p:txBody>
      </p:sp>
      <p:sp>
        <p:nvSpPr>
          <p:cNvPr id="5" name="ZoneTexte 4">
            <a:extLst>
              <a:ext uri="{FF2B5EF4-FFF2-40B4-BE49-F238E27FC236}">
                <a16:creationId xmlns:a16="http://schemas.microsoft.com/office/drawing/2014/main" id="{C82BFEAE-CF20-5147-1F7A-BCD85AD75D5C}"/>
              </a:ext>
            </a:extLst>
          </p:cNvPr>
          <p:cNvSpPr txBox="1"/>
          <p:nvPr/>
        </p:nvSpPr>
        <p:spPr>
          <a:xfrm>
            <a:off x="1219462" y="5083629"/>
            <a:ext cx="8164285" cy="1754326"/>
          </a:xfrm>
          <a:prstGeom prst="rect">
            <a:avLst/>
          </a:prstGeom>
          <a:noFill/>
        </p:spPr>
        <p:txBody>
          <a:bodyPr wrap="square" lIns="91440" tIns="45720" rIns="91440" bIns="45720" rtlCol="0" anchor="t">
            <a:spAutoFit/>
          </a:bodyPr>
          <a:lstStyle/>
          <a:p>
            <a:pPr algn="just"/>
            <a:r>
              <a:rPr lang="fr-FR" i="1" dirty="0" err="1"/>
              <a:t>Through</a:t>
            </a:r>
            <a:r>
              <a:rPr lang="fr-FR" i="1" dirty="0"/>
              <a:t> </a:t>
            </a:r>
            <a:r>
              <a:rPr lang="fr-FR" i="1" dirty="0" err="1"/>
              <a:t>these</a:t>
            </a:r>
            <a:r>
              <a:rPr lang="fr-FR" i="1" dirty="0"/>
              <a:t> </a:t>
            </a:r>
            <a:r>
              <a:rPr lang="fr-FR" i="1" dirty="0" err="1"/>
              <a:t>two</a:t>
            </a:r>
            <a:r>
              <a:rPr lang="fr-FR" i="1" dirty="0"/>
              <a:t> </a:t>
            </a:r>
            <a:r>
              <a:rPr lang="fr-FR" i="1" dirty="0" err="1"/>
              <a:t>letters</a:t>
            </a:r>
            <a:r>
              <a:rPr lang="fr-FR" i="1" dirty="0"/>
              <a:t>, </a:t>
            </a:r>
            <a:r>
              <a:rPr lang="fr-FR" i="1" dirty="0" err="1"/>
              <a:t>we</a:t>
            </a:r>
            <a:r>
              <a:rPr lang="fr-FR" i="1" dirty="0"/>
              <a:t> </a:t>
            </a:r>
            <a:r>
              <a:rPr lang="fr-FR" i="1" dirty="0" err="1"/>
              <a:t>perceive</a:t>
            </a:r>
            <a:r>
              <a:rPr lang="fr-FR" i="1" dirty="0"/>
              <a:t> </a:t>
            </a:r>
            <a:r>
              <a:rPr lang="fr-FR" i="1" dirty="0" err="1"/>
              <a:t>Marie's</a:t>
            </a:r>
            <a:r>
              <a:rPr lang="fr-FR" i="1" dirty="0"/>
              <a:t> </a:t>
            </a:r>
            <a:r>
              <a:rPr lang="fr-FR" i="1" dirty="0" err="1"/>
              <a:t>great</a:t>
            </a:r>
            <a:r>
              <a:rPr lang="fr-FR" i="1" dirty="0"/>
              <a:t> </a:t>
            </a:r>
            <a:r>
              <a:rPr lang="fr-FR" i="1" dirty="0" err="1"/>
              <a:t>desire</a:t>
            </a:r>
            <a:r>
              <a:rPr lang="fr-FR" i="1" dirty="0"/>
              <a:t> to love the Lord and to </a:t>
            </a:r>
            <a:r>
              <a:rPr lang="fr-FR" i="1" dirty="0" err="1"/>
              <a:t>belong</a:t>
            </a:r>
            <a:r>
              <a:rPr lang="fr-FR" i="1" dirty="0"/>
              <a:t> to </a:t>
            </a:r>
            <a:r>
              <a:rPr lang="fr-FR" i="1" dirty="0" err="1"/>
              <a:t>Him</a:t>
            </a:r>
            <a:r>
              <a:rPr lang="fr-FR" i="1" dirty="0"/>
              <a:t>. </a:t>
            </a:r>
            <a:r>
              <a:rPr lang="fr-FR" i="1" dirty="0" err="1"/>
              <a:t>We</a:t>
            </a:r>
            <a:r>
              <a:rPr lang="fr-FR" i="1" dirty="0"/>
              <a:t> </a:t>
            </a:r>
            <a:r>
              <a:rPr lang="fr-FR" i="1" dirty="0" err="1"/>
              <a:t>also</a:t>
            </a:r>
            <a:r>
              <a:rPr lang="fr-FR" i="1" dirty="0"/>
              <a:t> </a:t>
            </a:r>
            <a:r>
              <a:rPr lang="fr-FR" i="1" dirty="0" err="1"/>
              <a:t>see</a:t>
            </a:r>
            <a:r>
              <a:rPr lang="fr-FR" i="1" dirty="0"/>
              <a:t> the </a:t>
            </a:r>
            <a:r>
              <a:rPr lang="fr-FR" i="1" dirty="0" err="1"/>
              <a:t>work</a:t>
            </a:r>
            <a:r>
              <a:rPr lang="fr-FR" i="1" dirty="0"/>
              <a:t> of a </a:t>
            </a:r>
            <a:r>
              <a:rPr lang="fr-FR" i="1" dirty="0" err="1"/>
              <a:t>lifetime</a:t>
            </a:r>
            <a:r>
              <a:rPr lang="fr-FR" i="1" dirty="0"/>
              <a:t> to </a:t>
            </a:r>
            <a:r>
              <a:rPr lang="fr-FR" i="1" dirty="0" err="1"/>
              <a:t>achieve</a:t>
            </a:r>
            <a:r>
              <a:rPr lang="fr-FR" i="1" dirty="0"/>
              <a:t> </a:t>
            </a:r>
            <a:r>
              <a:rPr lang="fr-FR" i="1" dirty="0" err="1"/>
              <a:t>this</a:t>
            </a:r>
            <a:r>
              <a:rPr lang="fr-FR" i="1" dirty="0"/>
              <a:t>. The second </a:t>
            </a:r>
            <a:r>
              <a:rPr lang="fr-FR" i="1" dirty="0" err="1"/>
              <a:t>letter</a:t>
            </a:r>
            <a:r>
              <a:rPr lang="fr-FR" i="1" dirty="0"/>
              <a:t> </a:t>
            </a:r>
            <a:r>
              <a:rPr lang="fr-FR" i="1" dirty="0" err="1"/>
              <a:t>was</a:t>
            </a:r>
            <a:r>
              <a:rPr lang="fr-FR" i="1" dirty="0"/>
              <a:t> </a:t>
            </a:r>
            <a:r>
              <a:rPr lang="fr-FR" i="1" dirty="0" err="1"/>
              <a:t>written</a:t>
            </a:r>
            <a:r>
              <a:rPr lang="fr-FR" i="1" dirty="0"/>
              <a:t> on the </a:t>
            </a:r>
            <a:r>
              <a:rPr lang="fr-FR" i="1" dirty="0" err="1"/>
              <a:t>day</a:t>
            </a:r>
            <a:r>
              <a:rPr lang="fr-FR" i="1" dirty="0"/>
              <a:t> Mother E-M </a:t>
            </a:r>
            <a:r>
              <a:rPr lang="fr-FR" i="1" dirty="0" err="1"/>
              <a:t>learned</a:t>
            </a:r>
            <a:r>
              <a:rPr lang="fr-FR" i="1" dirty="0"/>
              <a:t> </a:t>
            </a:r>
            <a:r>
              <a:rPr lang="fr-FR" i="1" dirty="0" err="1"/>
              <a:t>from</a:t>
            </a:r>
            <a:r>
              <a:rPr lang="fr-FR" i="1" dirty="0"/>
              <a:t> the Bishop of </a:t>
            </a:r>
            <a:r>
              <a:rPr lang="fr-FR" i="1" dirty="0" err="1"/>
              <a:t>Nimes</a:t>
            </a:r>
            <a:r>
              <a:rPr lang="fr-FR" i="1" dirty="0"/>
              <a:t> </a:t>
            </a:r>
            <a:r>
              <a:rPr lang="fr-FR" i="1" dirty="0" err="1"/>
              <a:t>that</a:t>
            </a:r>
            <a:r>
              <a:rPr lang="fr-FR" i="1" dirty="0"/>
              <a:t> Rome </a:t>
            </a:r>
            <a:r>
              <a:rPr lang="fr-FR" i="1" dirty="0" err="1"/>
              <a:t>had</a:t>
            </a:r>
            <a:r>
              <a:rPr lang="fr-FR" i="1" dirty="0"/>
              <a:t> </a:t>
            </a:r>
            <a:r>
              <a:rPr lang="fr-FR" i="1" dirty="0" err="1"/>
              <a:t>signed</a:t>
            </a:r>
            <a:r>
              <a:rPr lang="fr-FR" i="1" dirty="0"/>
              <a:t> the </a:t>
            </a:r>
            <a:r>
              <a:rPr lang="fr-FR" i="1" dirty="0" err="1"/>
              <a:t>decree</a:t>
            </a:r>
            <a:r>
              <a:rPr lang="fr-FR" i="1" dirty="0"/>
              <a:t> of </a:t>
            </a:r>
            <a:r>
              <a:rPr lang="fr-FR" i="1" dirty="0" err="1"/>
              <a:t>praise</a:t>
            </a:r>
            <a:r>
              <a:rPr lang="fr-FR" i="1" dirty="0"/>
              <a:t> </a:t>
            </a:r>
            <a:r>
              <a:rPr lang="fr-FR" i="1" dirty="0" err="1"/>
              <a:t>recognizing</a:t>
            </a:r>
            <a:r>
              <a:rPr lang="fr-FR" i="1" dirty="0"/>
              <a:t> the </a:t>
            </a:r>
            <a:r>
              <a:rPr lang="fr-FR" i="1" dirty="0" err="1"/>
              <a:t>Congregation</a:t>
            </a:r>
            <a:r>
              <a:rPr lang="fr-FR" i="1" dirty="0"/>
              <a:t>.</a:t>
            </a:r>
            <a:r>
              <a:rPr lang="fr-FR" sz="1200" dirty="0"/>
              <a:t> </a:t>
            </a:r>
            <a:endParaRPr lang="fr-FR" sz="1800" i="1" kern="100" dirty="0">
              <a:effectLst/>
              <a:latin typeface="Aptos" panose="020B0004020202020204" pitchFamily="34" charset="0"/>
              <a:ea typeface="Aptos" panose="020B0004020202020204" pitchFamily="34" charset="0"/>
              <a:cs typeface="Times New Roman" panose="02020603050405020304" pitchFamily="18" charset="0"/>
            </a:endParaRPr>
          </a:p>
          <a:p>
            <a:endParaRPr lang="fr-FR" dirty="0"/>
          </a:p>
        </p:txBody>
      </p:sp>
      <p:pic>
        <p:nvPicPr>
          <p:cNvPr id="11" name="Picture 2" descr="Manuscrits – Éditions Plumes Solidaires">
            <a:extLst>
              <a:ext uri="{FF2B5EF4-FFF2-40B4-BE49-F238E27FC236}">
                <a16:creationId xmlns:a16="http://schemas.microsoft.com/office/drawing/2014/main" id="{64F487FC-B785-375D-498A-9F11F6D435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3747" y="180975"/>
            <a:ext cx="2130919" cy="141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33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4"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5" name="Isosceles Triangle 14">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6"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7"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8"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9" name="Isosceles Triangle 18">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0" name="Isosceles Triangle 19">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sp>
        <p:nvSpPr>
          <p:cNvPr id="2" name="Titre 1">
            <a:extLst>
              <a:ext uri="{FF2B5EF4-FFF2-40B4-BE49-F238E27FC236}">
                <a16:creationId xmlns:a16="http://schemas.microsoft.com/office/drawing/2014/main" id="{1E3F8FBA-C01A-F7FE-BF88-EBA855A36363}"/>
              </a:ext>
            </a:extLst>
          </p:cNvPr>
          <p:cNvSpPr>
            <a:spLocks noGrp="1"/>
          </p:cNvSpPr>
          <p:nvPr>
            <p:ph type="title"/>
          </p:nvPr>
        </p:nvSpPr>
        <p:spPr>
          <a:xfrm>
            <a:off x="677334" y="609600"/>
            <a:ext cx="8596668" cy="1320800"/>
          </a:xfrm>
        </p:spPr>
        <p:txBody>
          <a:bodyPr vert="horz" lIns="91440" tIns="45720" rIns="91440" bIns="45720" rtlCol="0" anchor="t">
            <a:normAutofit/>
          </a:bodyPr>
          <a:lstStyle/>
          <a:p>
            <a:pPr algn="just"/>
            <a:r>
              <a:rPr lang="en-US" dirty="0"/>
              <a:t>A place: the Community “Our Lady of Bulgaria” in </a:t>
            </a:r>
            <a:r>
              <a:rPr lang="en-US" dirty="0" err="1"/>
              <a:t>Rochebelle</a:t>
            </a:r>
            <a:r>
              <a:rPr lang="en-US" dirty="0"/>
              <a:t>, District of Vigan (</a:t>
            </a:r>
            <a:r>
              <a:rPr lang="en-US" dirty="0" err="1"/>
              <a:t>Cévennes</a:t>
            </a:r>
            <a:r>
              <a:rPr lang="en-US" dirty="0"/>
              <a:t>)</a:t>
            </a:r>
            <a:r>
              <a:rPr lang="fr-FR" sz="1400" dirty="0"/>
              <a:t> </a:t>
            </a:r>
            <a:endParaRPr lang="en-US" sz="3300" dirty="0"/>
          </a:p>
        </p:txBody>
      </p:sp>
      <p:sp>
        <p:nvSpPr>
          <p:cNvPr id="4" name="Espace réservé du texte 3">
            <a:extLst>
              <a:ext uri="{FF2B5EF4-FFF2-40B4-BE49-F238E27FC236}">
                <a16:creationId xmlns:a16="http://schemas.microsoft.com/office/drawing/2014/main" id="{D1EC62DC-66BC-1D0D-9A78-A10A515AFB73}"/>
              </a:ext>
            </a:extLst>
          </p:cNvPr>
          <p:cNvSpPr>
            <a:spLocks noGrp="1"/>
          </p:cNvSpPr>
          <p:nvPr>
            <p:ph type="body" sz="half" idx="2"/>
          </p:nvPr>
        </p:nvSpPr>
        <p:spPr>
          <a:xfrm>
            <a:off x="6336287" y="2160589"/>
            <a:ext cx="3156056" cy="3880773"/>
          </a:xfrm>
        </p:spPr>
        <p:txBody>
          <a:bodyPr vert="horz" lIns="91440" tIns="45720" rIns="91440" bIns="45720" rtlCol="0" anchor="t">
            <a:normAutofit/>
          </a:bodyPr>
          <a:lstStyle/>
          <a:p>
            <a:pPr algn="just"/>
            <a:r>
              <a:rPr lang="en-US" dirty="0"/>
              <a:t>Place where the Congregation of the OA was founded on May 24, 1865</a:t>
            </a:r>
            <a:r>
              <a:rPr lang="fr-FR" sz="1200" dirty="0"/>
              <a:t> </a:t>
            </a:r>
            <a:endParaRPr lang="en-US" sz="2000" b="1" dirty="0">
              <a:effectLst/>
            </a:endParaRPr>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endParaRPr lang="en-US" dirty="0"/>
          </a:p>
          <a:p>
            <a:pPr algn="just"/>
            <a:r>
              <a:rPr lang="en-US" i="1" dirty="0"/>
              <a:t>(Photo taken in July 2020)</a:t>
            </a:r>
            <a:r>
              <a:rPr lang="fr-FR" sz="1200" dirty="0"/>
              <a:t> </a:t>
            </a:r>
            <a:endParaRPr lang="fr-FR" sz="1800" b="1" i="1"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5" name="Espace réservé du contenu 4" descr="Une image contenant plein air, ciel, fenêtre, nuage&#10;&#10;Description générée automatiquement">
            <a:extLst>
              <a:ext uri="{FF2B5EF4-FFF2-40B4-BE49-F238E27FC236}">
                <a16:creationId xmlns:a16="http://schemas.microsoft.com/office/drawing/2014/main" id="{A7214E43-D1EF-DF23-416C-B6DDB2A78656}"/>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8478" r="2944"/>
          <a:stretch/>
        </p:blipFill>
        <p:spPr bwMode="auto">
          <a:xfrm>
            <a:off x="677334" y="2159331"/>
            <a:ext cx="5423429" cy="3882362"/>
          </a:xfrm>
          <a:prstGeom prst="rect">
            <a:avLst/>
          </a:prstGeom>
          <a:noFill/>
        </p:spPr>
      </p:pic>
    </p:spTree>
    <p:extLst>
      <p:ext uri="{BB962C8B-B14F-4D97-AF65-F5344CB8AC3E}">
        <p14:creationId xmlns:p14="http://schemas.microsoft.com/office/powerpoint/2010/main" val="207501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5F464F-8477-8BE9-5CC1-5BC7E584955C}"/>
              </a:ext>
            </a:extLst>
          </p:cNvPr>
          <p:cNvSpPr>
            <a:spLocks noGrp="1"/>
          </p:cNvSpPr>
          <p:nvPr>
            <p:ph type="title"/>
          </p:nvPr>
        </p:nvSpPr>
        <p:spPr/>
        <p:txBody>
          <a:bodyPr/>
          <a:lstStyle/>
          <a:p>
            <a:pPr algn="just"/>
            <a:r>
              <a:rPr lang="en-US" dirty="0"/>
              <a:t>Two portraits of Marie </a:t>
            </a:r>
            <a:r>
              <a:rPr lang="en-US" dirty="0" err="1"/>
              <a:t>Correnson</a:t>
            </a:r>
            <a:r>
              <a:rPr lang="fr-FR" sz="1200" dirty="0"/>
              <a:t> </a:t>
            </a:r>
            <a:endParaRPr lang="fr-FR" dirty="0"/>
          </a:p>
        </p:txBody>
      </p:sp>
      <p:sp>
        <p:nvSpPr>
          <p:cNvPr id="3" name="Espace réservé du texte 2">
            <a:extLst>
              <a:ext uri="{FF2B5EF4-FFF2-40B4-BE49-F238E27FC236}">
                <a16:creationId xmlns:a16="http://schemas.microsoft.com/office/drawing/2014/main" id="{5FA5F56D-6302-68B3-D7B1-273ACC69EBE7}"/>
              </a:ext>
            </a:extLst>
          </p:cNvPr>
          <p:cNvSpPr>
            <a:spLocks noGrp="1"/>
          </p:cNvSpPr>
          <p:nvPr>
            <p:ph type="body" idx="1"/>
          </p:nvPr>
        </p:nvSpPr>
        <p:spPr>
          <a:xfrm>
            <a:off x="675745" y="1416445"/>
            <a:ext cx="4185623" cy="513955"/>
          </a:xfrm>
        </p:spPr>
        <p:txBody>
          <a:bodyPr/>
          <a:lstStyle/>
          <a:p>
            <a:pPr marL="285750" indent="-285750" algn="ctr">
              <a:buFont typeface="Arial"/>
              <a:buChar char="•"/>
            </a:pPr>
            <a:r>
              <a:rPr lang="en-US" dirty="0"/>
              <a:t>As a Postulant</a:t>
            </a:r>
            <a:r>
              <a:rPr lang="fr-FR" sz="1200" dirty="0"/>
              <a:t> </a:t>
            </a:r>
            <a:endParaRPr lang="fr-FR" dirty="0"/>
          </a:p>
        </p:txBody>
      </p:sp>
      <p:sp>
        <p:nvSpPr>
          <p:cNvPr id="5" name="Espace réservé du texte 4">
            <a:extLst>
              <a:ext uri="{FF2B5EF4-FFF2-40B4-BE49-F238E27FC236}">
                <a16:creationId xmlns:a16="http://schemas.microsoft.com/office/drawing/2014/main" id="{21D75C71-7FD4-6C2B-C0AA-5B3D51FF54FA}"/>
              </a:ext>
            </a:extLst>
          </p:cNvPr>
          <p:cNvSpPr>
            <a:spLocks noGrp="1"/>
          </p:cNvSpPr>
          <p:nvPr>
            <p:ph type="body" sz="quarter" idx="3"/>
          </p:nvPr>
        </p:nvSpPr>
        <p:spPr>
          <a:xfrm>
            <a:off x="5088383" y="1050213"/>
            <a:ext cx="4185618" cy="880187"/>
          </a:xfrm>
        </p:spPr>
        <p:txBody>
          <a:bodyPr/>
          <a:lstStyle/>
          <a:p>
            <a:pPr marL="285750" indent="-285750" algn="ctr">
              <a:buFont typeface="Arial"/>
              <a:buChar char="•"/>
            </a:pPr>
            <a:r>
              <a:rPr lang="en-US" dirty="0"/>
              <a:t>As a Young Sister</a:t>
            </a:r>
            <a:r>
              <a:rPr lang="fr-FR" sz="1200" dirty="0"/>
              <a:t> </a:t>
            </a:r>
            <a:endParaRPr lang="fr-FR" dirty="0"/>
          </a:p>
        </p:txBody>
      </p:sp>
      <p:pic>
        <p:nvPicPr>
          <p:cNvPr id="2050" name="Picture 2">
            <a:extLst>
              <a:ext uri="{FF2B5EF4-FFF2-40B4-BE49-F238E27FC236}">
                <a16:creationId xmlns:a16="http://schemas.microsoft.com/office/drawing/2014/main" id="{ABAA4337-3AD8-3E77-304C-C9214DECACE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244349" y="2014538"/>
            <a:ext cx="3048502" cy="45275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AE686B66-E3B4-B282-5C5B-320044B96C54}"/>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475508" y="2014538"/>
            <a:ext cx="3411097" cy="452755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58BEDA1E-5CDF-16C6-5828-F619430E016D}"/>
              </a:ext>
            </a:extLst>
          </p:cNvPr>
          <p:cNvSpPr txBox="1"/>
          <p:nvPr/>
        </p:nvSpPr>
        <p:spPr>
          <a:xfrm>
            <a:off x="8886605" y="2449286"/>
            <a:ext cx="2590800" cy="2308324"/>
          </a:xfrm>
          <a:prstGeom prst="rect">
            <a:avLst/>
          </a:prstGeom>
          <a:noFill/>
        </p:spPr>
        <p:txBody>
          <a:bodyPr wrap="square" lIns="91440" tIns="45720" rIns="91440" bIns="45720" rtlCol="0" anchor="t">
            <a:spAutoFit/>
          </a:bodyPr>
          <a:lstStyle/>
          <a:p>
            <a:pPr algn="just"/>
            <a:r>
              <a:rPr lang="en-US" dirty="0"/>
              <a:t>Marie came from a bourgeois family in </a:t>
            </a:r>
            <a:r>
              <a:rPr lang="en-US" dirty="0" err="1"/>
              <a:t>Nîmes</a:t>
            </a:r>
            <a:r>
              <a:rPr lang="en-US" dirty="0"/>
              <a:t>, the daughter of a doctor. She was initially reluctant to mingle with the simple young women of the </a:t>
            </a:r>
            <a:r>
              <a:rPr lang="en-US" dirty="0" err="1"/>
              <a:t>Cévennes</a:t>
            </a:r>
            <a:r>
              <a:rPr lang="en-US" dirty="0"/>
              <a:t> countryside.</a:t>
            </a:r>
            <a:r>
              <a:rPr lang="fr-FR" sz="1200" dirty="0"/>
              <a:t> </a:t>
            </a:r>
            <a:endParaRPr lang="fr-FR" dirty="0"/>
          </a:p>
        </p:txBody>
      </p:sp>
    </p:spTree>
    <p:extLst>
      <p:ext uri="{BB962C8B-B14F-4D97-AF65-F5344CB8AC3E}">
        <p14:creationId xmlns:p14="http://schemas.microsoft.com/office/powerpoint/2010/main" val="3812307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9" name="Group 24">
            <a:extLst>
              <a:ext uri="{FF2B5EF4-FFF2-40B4-BE49-F238E27FC236}">
                <a16:creationId xmlns:a16="http://schemas.microsoft.com/office/drawing/2014/main" id="{4815A7B4-532E-48C9-AC24-D78ACF333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26" name="Freeform 14">
              <a:extLst>
                <a:ext uri="{FF2B5EF4-FFF2-40B4-BE49-F238E27FC236}">
                  <a16:creationId xmlns:a16="http://schemas.microsoft.com/office/drawing/2014/main" id="{D40109F4-CE5C-45F4-856E-F3F69C9FD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cxnSp>
          <p:nvCxnSpPr>
            <p:cNvPr id="27" name="Straight Connector 26">
              <a:extLst>
                <a:ext uri="{FF2B5EF4-FFF2-40B4-BE49-F238E27FC236}">
                  <a16:creationId xmlns:a16="http://schemas.microsoft.com/office/drawing/2014/main" id="{3CBAA4DE-3D7B-460B-AE98-D9F9990C0B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27">
              <a:extLst>
                <a:ext uri="{FF2B5EF4-FFF2-40B4-BE49-F238E27FC236}">
                  <a16:creationId xmlns:a16="http://schemas.microsoft.com/office/drawing/2014/main" id="{7BF1ED3E-4F80-4AF6-A41B-44F53DDE61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41" name="Rectangle 23">
              <a:extLst>
                <a:ext uri="{FF2B5EF4-FFF2-40B4-BE49-F238E27FC236}">
                  <a16:creationId xmlns:a16="http://schemas.microsoft.com/office/drawing/2014/main" id="{C0B2D747-3E31-45C5-9A98-A9710A585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2" name="Rectangle 25">
              <a:extLst>
                <a:ext uri="{FF2B5EF4-FFF2-40B4-BE49-F238E27FC236}">
                  <a16:creationId xmlns:a16="http://schemas.microsoft.com/office/drawing/2014/main" id="{A15FD4BA-3020-462D-8BE8-B3A65B8E4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3" name="Isosceles Triangle 30">
              <a:extLst>
                <a:ext uri="{FF2B5EF4-FFF2-40B4-BE49-F238E27FC236}">
                  <a16:creationId xmlns:a16="http://schemas.microsoft.com/office/drawing/2014/main" id="{A304284A-7318-4DD5-898C-2F6B23C77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4" name="Rectangle 27">
              <a:extLst>
                <a:ext uri="{FF2B5EF4-FFF2-40B4-BE49-F238E27FC236}">
                  <a16:creationId xmlns:a16="http://schemas.microsoft.com/office/drawing/2014/main" id="{9DF48E66-B635-4509-B115-E0987C01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5" name="Rectangle 28">
              <a:extLst>
                <a:ext uri="{FF2B5EF4-FFF2-40B4-BE49-F238E27FC236}">
                  <a16:creationId xmlns:a16="http://schemas.microsoft.com/office/drawing/2014/main" id="{E3B96D94-5F5A-4F4C-810C-917BF4D26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6" name="Rectangle 29">
              <a:extLst>
                <a:ext uri="{FF2B5EF4-FFF2-40B4-BE49-F238E27FC236}">
                  <a16:creationId xmlns:a16="http://schemas.microsoft.com/office/drawing/2014/main" id="{7F3782D6-BFF8-4389-9D39-A023ADAA9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7" name="Isosceles Triangle 34">
              <a:extLst>
                <a:ext uri="{FF2B5EF4-FFF2-40B4-BE49-F238E27FC236}">
                  <a16:creationId xmlns:a16="http://schemas.microsoft.com/office/drawing/2014/main" id="{ECE162D4-FCAE-441B-B5E9-C91DE6212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sp>
        <p:nvSpPr>
          <p:cNvPr id="2" name="Titre 1">
            <a:extLst>
              <a:ext uri="{FF2B5EF4-FFF2-40B4-BE49-F238E27FC236}">
                <a16:creationId xmlns:a16="http://schemas.microsoft.com/office/drawing/2014/main" id="{64FC5F51-88E6-54AC-50EB-9C3694A48EC9}"/>
              </a:ext>
            </a:extLst>
          </p:cNvPr>
          <p:cNvSpPr>
            <a:spLocks noGrp="1"/>
          </p:cNvSpPr>
          <p:nvPr>
            <p:ph type="title"/>
          </p:nvPr>
        </p:nvSpPr>
        <p:spPr>
          <a:xfrm>
            <a:off x="1016624" y="1578133"/>
            <a:ext cx="3319849" cy="2875534"/>
          </a:xfrm>
        </p:spPr>
        <p:txBody>
          <a:bodyPr vert="horz" lIns="91440" tIns="45720" rIns="91440" bIns="45720" rtlCol="0" anchor="b">
            <a:normAutofit fontScale="90000"/>
          </a:bodyPr>
          <a:lstStyle/>
          <a:p>
            <a:r>
              <a:rPr lang="en-US" dirty="0"/>
              <a:t>A handwritten letter:</a:t>
            </a:r>
            <a:br>
              <a:rPr lang="fr-FR" dirty="0"/>
            </a:br>
            <a:r>
              <a:rPr lang="en-US" dirty="0"/>
              <a:t>Letter dated July 16, 1871, to Father E. </a:t>
            </a:r>
            <a:r>
              <a:rPr lang="en-US" dirty="0" err="1"/>
              <a:t>d’Alzon</a:t>
            </a:r>
            <a:r>
              <a:rPr lang="fr-FR" sz="1200" dirty="0"/>
              <a:t> </a:t>
            </a:r>
            <a:endParaRPr lang="en-US" sz="2200" dirty="0"/>
          </a:p>
        </p:txBody>
      </p:sp>
      <p:pic>
        <p:nvPicPr>
          <p:cNvPr id="5" name="Espace réservé du contenu 4" descr="Une image contenant texte, écriture manuscrite, lettre, papier&#10;&#10;Description générée automatiquement">
            <a:extLst>
              <a:ext uri="{FF2B5EF4-FFF2-40B4-BE49-F238E27FC236}">
                <a16:creationId xmlns:a16="http://schemas.microsoft.com/office/drawing/2014/main" id="{620FBB14-46DE-B78F-E3E5-304EC0E9637B}"/>
              </a:ext>
            </a:extLst>
          </p:cNvPr>
          <p:cNvPicPr>
            <a:picLocks noGrp="1" noChangeAspect="1"/>
          </p:cNvPicPr>
          <p:nvPr>
            <p:ph idx="1"/>
          </p:nvPr>
        </p:nvPicPr>
        <p:blipFill rotWithShape="1">
          <a:blip r:embed="rId2"/>
          <a:srcRect t="20851" r="9090" b="854"/>
          <a:stretch/>
        </p:blipFill>
        <p:spPr>
          <a:xfrm>
            <a:off x="4489497" y="-115079"/>
            <a:ext cx="5405617" cy="6871616"/>
          </a:xfrm>
          <a:prstGeom prst="rect">
            <a:avLst/>
          </a:prstGeom>
        </p:spPr>
      </p:pic>
    </p:spTree>
    <p:extLst>
      <p:ext uri="{BB962C8B-B14F-4D97-AF65-F5344CB8AC3E}">
        <p14:creationId xmlns:p14="http://schemas.microsoft.com/office/powerpoint/2010/main" val="1802198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écriture manuscrite, papier, lettre&#10;&#10;Description générée automatiquement">
            <a:extLst>
              <a:ext uri="{FF2B5EF4-FFF2-40B4-BE49-F238E27FC236}">
                <a16:creationId xmlns:a16="http://schemas.microsoft.com/office/drawing/2014/main" id="{4A479F2C-D1AE-358E-16DD-258476E33866}"/>
              </a:ext>
            </a:extLst>
          </p:cNvPr>
          <p:cNvPicPr>
            <a:picLocks noChangeAspect="1"/>
          </p:cNvPicPr>
          <p:nvPr/>
        </p:nvPicPr>
        <p:blipFill>
          <a:blip r:embed="rId2"/>
          <a:stretch>
            <a:fillRect/>
          </a:stretch>
        </p:blipFill>
        <p:spPr>
          <a:xfrm>
            <a:off x="540327" y="207818"/>
            <a:ext cx="8665241" cy="6562273"/>
          </a:xfrm>
          <a:prstGeom prst="rect">
            <a:avLst/>
          </a:prstGeom>
        </p:spPr>
      </p:pic>
      <p:sp>
        <p:nvSpPr>
          <p:cNvPr id="4" name="ZoneTexte 3">
            <a:extLst>
              <a:ext uri="{FF2B5EF4-FFF2-40B4-BE49-F238E27FC236}">
                <a16:creationId xmlns:a16="http://schemas.microsoft.com/office/drawing/2014/main" id="{05AD45FC-814B-AD11-01D8-AA55C8AA8663}"/>
              </a:ext>
            </a:extLst>
          </p:cNvPr>
          <p:cNvSpPr txBox="1"/>
          <p:nvPr/>
        </p:nvSpPr>
        <p:spPr>
          <a:xfrm>
            <a:off x="9354589" y="3027289"/>
            <a:ext cx="2002259" cy="1200329"/>
          </a:xfrm>
          <a:prstGeom prst="rect">
            <a:avLst/>
          </a:prstGeom>
          <a:noFill/>
        </p:spPr>
        <p:txBody>
          <a:bodyPr wrap="square" lIns="91440" tIns="45720" rIns="91440" bIns="45720" rtlCol="0" anchor="t">
            <a:spAutoFit/>
          </a:bodyPr>
          <a:lstStyle/>
          <a:p>
            <a:pPr algn="ctr"/>
            <a:r>
              <a:rPr lang="en-US" dirty="0"/>
              <a:t>Continuation </a:t>
            </a:r>
          </a:p>
          <a:p>
            <a:pPr algn="ctr"/>
            <a:r>
              <a:rPr lang="en-US" dirty="0"/>
              <a:t>of the letter dated </a:t>
            </a:r>
          </a:p>
          <a:p>
            <a:pPr algn="ctr"/>
            <a:r>
              <a:rPr lang="en-US" dirty="0"/>
              <a:t>July 16, 1871</a:t>
            </a:r>
            <a:r>
              <a:rPr lang="fr-FR" sz="1200" dirty="0"/>
              <a:t> </a:t>
            </a:r>
            <a:endParaRPr lang="fr-FR" dirty="0"/>
          </a:p>
        </p:txBody>
      </p:sp>
    </p:spTree>
    <p:extLst>
      <p:ext uri="{BB962C8B-B14F-4D97-AF65-F5344CB8AC3E}">
        <p14:creationId xmlns:p14="http://schemas.microsoft.com/office/powerpoint/2010/main" val="2105643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A18E0C-1A82-3949-4C58-8E0944E7A3C8}"/>
              </a:ext>
            </a:extLst>
          </p:cNvPr>
          <p:cNvSpPr>
            <a:spLocks noGrp="1"/>
          </p:cNvSpPr>
          <p:nvPr>
            <p:ph type="title"/>
          </p:nvPr>
        </p:nvSpPr>
        <p:spPr>
          <a:xfrm>
            <a:off x="677334" y="609600"/>
            <a:ext cx="3118811" cy="1537855"/>
          </a:xfrm>
        </p:spPr>
        <p:txBody>
          <a:bodyPr>
            <a:normAutofit fontScale="90000"/>
          </a:bodyPr>
          <a:lstStyle/>
          <a:p>
            <a:pPr algn="just"/>
            <a:r>
              <a:rPr lang="en-US" dirty="0"/>
              <a:t>Typescript of the letter of July 16, 1871</a:t>
            </a:r>
            <a:r>
              <a:rPr lang="fr-FR" sz="1200" dirty="0"/>
              <a:t> </a:t>
            </a:r>
            <a:endParaRPr lang="fr-FR" sz="2800" dirty="0"/>
          </a:p>
        </p:txBody>
      </p:sp>
      <p:pic>
        <p:nvPicPr>
          <p:cNvPr id="4" name="Image 3" descr="Une image contenant texte, papier, lettre, Police&#10;&#10;Description générée automatiquement">
            <a:extLst>
              <a:ext uri="{FF2B5EF4-FFF2-40B4-BE49-F238E27FC236}">
                <a16:creationId xmlns:a16="http://schemas.microsoft.com/office/drawing/2014/main" id="{FA1431CF-AB21-F03F-305C-5D4F07FF1C9C}"/>
              </a:ext>
            </a:extLst>
          </p:cNvPr>
          <p:cNvPicPr>
            <a:picLocks noChangeAspect="1"/>
          </p:cNvPicPr>
          <p:nvPr/>
        </p:nvPicPr>
        <p:blipFill>
          <a:blip r:embed="rId2"/>
          <a:stretch>
            <a:fillRect/>
          </a:stretch>
        </p:blipFill>
        <p:spPr>
          <a:xfrm>
            <a:off x="3721769" y="-64750"/>
            <a:ext cx="5302488" cy="7317793"/>
          </a:xfrm>
          <a:prstGeom prst="rect">
            <a:avLst/>
          </a:prstGeom>
        </p:spPr>
      </p:pic>
      <p:sp>
        <p:nvSpPr>
          <p:cNvPr id="5" name="ZoneTexte 4">
            <a:extLst>
              <a:ext uri="{FF2B5EF4-FFF2-40B4-BE49-F238E27FC236}">
                <a16:creationId xmlns:a16="http://schemas.microsoft.com/office/drawing/2014/main" id="{A0998574-5897-93D1-91E6-A16C87390495}"/>
              </a:ext>
            </a:extLst>
          </p:cNvPr>
          <p:cNvSpPr txBox="1"/>
          <p:nvPr/>
        </p:nvSpPr>
        <p:spPr>
          <a:xfrm>
            <a:off x="457200" y="2525486"/>
            <a:ext cx="3635829" cy="1754326"/>
          </a:xfrm>
          <a:prstGeom prst="rect">
            <a:avLst/>
          </a:prstGeom>
          <a:noFill/>
        </p:spPr>
        <p:txBody>
          <a:bodyPr wrap="square" lIns="91440" tIns="45720" rIns="91440" bIns="45720" rtlCol="0" anchor="t">
            <a:spAutoFit/>
          </a:bodyPr>
          <a:lstStyle/>
          <a:p>
            <a:pPr algn="just"/>
            <a:r>
              <a:rPr lang="en-US" dirty="0"/>
              <a:t>In this letter we can see the fragile health of Mother Emmanuel Marie; her spiritual combat for holiness; the summer heat of Nimes and the popularity of Our Lady of Lourdes in 1871.</a:t>
            </a:r>
            <a:r>
              <a:rPr lang="fr-FR" sz="1200" dirty="0"/>
              <a:t> </a:t>
            </a:r>
            <a:endParaRPr lang="fr-FR" dirty="0"/>
          </a:p>
        </p:txBody>
      </p:sp>
    </p:spTree>
    <p:extLst>
      <p:ext uri="{BB962C8B-B14F-4D97-AF65-F5344CB8AC3E}">
        <p14:creationId xmlns:p14="http://schemas.microsoft.com/office/powerpoint/2010/main" val="2243108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4CB49AD-407D-39E6-D5AD-47A72CB5A3DA}"/>
              </a:ext>
            </a:extLst>
          </p:cNvPr>
          <p:cNvSpPr>
            <a:spLocks noGrp="1"/>
          </p:cNvSpPr>
          <p:nvPr>
            <p:ph type="body" idx="1"/>
          </p:nvPr>
        </p:nvSpPr>
        <p:spPr/>
        <p:txBody>
          <a:bodyPr>
            <a:normAutofit/>
          </a:bodyPr>
          <a:lstStyle/>
          <a:p>
            <a:pPr algn="ctr"/>
            <a:r>
              <a:rPr lang="en-US" dirty="0"/>
              <a:t>Author: Sr. </a:t>
            </a:r>
            <a:r>
              <a:rPr lang="en-US" dirty="0" err="1"/>
              <a:t>Zoé</a:t>
            </a:r>
            <a:r>
              <a:rPr lang="en-US" dirty="0"/>
              <a:t>, Oblate of the Assumption</a:t>
            </a:r>
            <a:r>
              <a:rPr lang="fr-FR" sz="2400" dirty="0"/>
              <a:t> </a:t>
            </a:r>
            <a:endParaRPr lang="fr-FR" dirty="0"/>
          </a:p>
        </p:txBody>
      </p:sp>
    </p:spTree>
    <p:extLst>
      <p:ext uri="{BB962C8B-B14F-4D97-AF65-F5344CB8AC3E}">
        <p14:creationId xmlns:p14="http://schemas.microsoft.com/office/powerpoint/2010/main" val="1425971240"/>
      </p:ext>
    </p:extLst>
  </p:cSld>
  <p:clrMapOvr>
    <a:masterClrMapping/>
  </p:clrMapOvr>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130</TotalTime>
  <Words>754</Words>
  <Application>Microsoft Macintosh PowerPoint</Application>
  <PresentationFormat>Grand écran</PresentationFormat>
  <Paragraphs>45</Paragraphs>
  <Slides>10</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10</vt:i4>
      </vt:variant>
    </vt:vector>
  </HeadingPairs>
  <TitlesOfParts>
    <vt:vector size="16" baseType="lpstr">
      <vt:lpstr>Aptos</vt:lpstr>
      <vt:lpstr>Arial</vt:lpstr>
      <vt:lpstr>Times New Roman</vt:lpstr>
      <vt:lpstr>Trebuchet MS</vt:lpstr>
      <vt:lpstr>Wingdings 3</vt:lpstr>
      <vt:lpstr>Facette</vt:lpstr>
      <vt:lpstr>Mother Emmanuel-Marie de la Compassion (Marie Correnson) </vt:lpstr>
      <vt:lpstr>An object: the ring of her religious profession </vt:lpstr>
      <vt:lpstr>A writing she loves </vt:lpstr>
      <vt:lpstr>Excepts of her correspondence </vt:lpstr>
      <vt:lpstr>A place: the Community “Our Lady of Bulgaria” in Rochebelle, District of Vigan (Cévennes) </vt:lpstr>
      <vt:lpstr>Two portraits of Marie Correnson </vt:lpstr>
      <vt:lpstr>A handwritten letter: Letter dated July 16, 1871, to Father E. d’Alzon </vt:lpstr>
      <vt:lpstr>Présentation PowerPoint</vt:lpstr>
      <vt:lpstr>Typescript of the letter of July 16, 1871 </vt:lpstr>
      <vt:lpstr>Présentation PowerPoint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Mother Emmanuel-Marie de la Compassion (Marie Correnson) </dc:title>
  <dc:creator>Zoé Vandermersch</dc:creator>
  <cp:lastModifiedBy>Microsoft Office User</cp:lastModifiedBy>
  <cp:revision>49</cp:revision>
  <dcterms:created xsi:type="dcterms:W3CDTF">2024-06-16T16:11:09Z</dcterms:created>
  <dcterms:modified xsi:type="dcterms:W3CDTF">2025-03-28T09:07:04Z</dcterms:modified>
</cp:coreProperties>
</file>